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sldIdLst>
    <p:sldId id="256" r:id="rId5"/>
    <p:sldId id="259" r:id="rId6"/>
    <p:sldId id="257" r:id="rId7"/>
    <p:sldId id="260" r:id="rId8"/>
    <p:sldId id="261"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253FD2-7719-4BA3-2643-CBE10F29E9E8}" v="19" dt="2024-09-19T13:07:01.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p:scale>
          <a:sx n="70" d="100"/>
          <a:sy n="70" d="100"/>
        </p:scale>
        <p:origin x="3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Phillips" userId="S::amy.phillips@exmouthcollege.devon.sch.uk::38241274-8b08-447b-8b32-b732b90d24d3" providerId="AD" clId="Web-{BA253FD2-7719-4BA3-2643-CBE10F29E9E8}"/>
    <pc:docChg chg="modSld">
      <pc:chgData name="Amy Phillips" userId="S::amy.phillips@exmouthcollege.devon.sch.uk::38241274-8b08-447b-8b32-b732b90d24d3" providerId="AD" clId="Web-{BA253FD2-7719-4BA3-2643-CBE10F29E9E8}" dt="2024-09-19T13:07:01.557" v="14" actId="14100"/>
      <pc:docMkLst>
        <pc:docMk/>
      </pc:docMkLst>
      <pc:sldChg chg="modSp">
        <pc:chgData name="Amy Phillips" userId="S::amy.phillips@exmouthcollege.devon.sch.uk::38241274-8b08-447b-8b32-b732b90d24d3" providerId="AD" clId="Web-{BA253FD2-7719-4BA3-2643-CBE10F29E9E8}" dt="2024-09-19T13:07:01.557" v="14" actId="14100"/>
        <pc:sldMkLst>
          <pc:docMk/>
          <pc:sldMk cId="1574541898" sldId="261"/>
        </pc:sldMkLst>
        <pc:spChg chg="mod">
          <ac:chgData name="Amy Phillips" userId="S::amy.phillips@exmouthcollege.devon.sch.uk::38241274-8b08-447b-8b32-b732b90d24d3" providerId="AD" clId="Web-{BA253FD2-7719-4BA3-2643-CBE10F29E9E8}" dt="2024-09-19T11:04:35.400" v="3" actId="20577"/>
          <ac:spMkLst>
            <pc:docMk/>
            <pc:sldMk cId="1574541898" sldId="261"/>
            <ac:spMk id="41" creationId="{923EC585-BC80-BF5D-A033-217668FB7F8A}"/>
          </ac:spMkLst>
        </pc:spChg>
        <pc:spChg chg="mod">
          <ac:chgData name="Amy Phillips" userId="S::amy.phillips@exmouthcollege.devon.sch.uk::38241274-8b08-447b-8b32-b732b90d24d3" providerId="AD" clId="Web-{BA253FD2-7719-4BA3-2643-CBE10F29E9E8}" dt="2024-09-19T13:06:34.009" v="8" actId="14100"/>
          <ac:spMkLst>
            <pc:docMk/>
            <pc:sldMk cId="1574541898" sldId="261"/>
            <ac:spMk id="45" creationId="{48CEAB69-191D-FD1E-6E5E-73AE762297C9}"/>
          </ac:spMkLst>
        </pc:spChg>
        <pc:picChg chg="mod">
          <ac:chgData name="Amy Phillips" userId="S::amy.phillips@exmouthcollege.devon.sch.uk::38241274-8b08-447b-8b32-b732b90d24d3" providerId="AD" clId="Web-{BA253FD2-7719-4BA3-2643-CBE10F29E9E8}" dt="2024-09-19T13:06:55.526" v="12" actId="14100"/>
          <ac:picMkLst>
            <pc:docMk/>
            <pc:sldMk cId="1574541898" sldId="261"/>
            <ac:picMk id="2050" creationId="{00000000-0000-0000-0000-000000000000}"/>
          </ac:picMkLst>
        </pc:picChg>
        <pc:picChg chg="mod">
          <ac:chgData name="Amy Phillips" userId="S::amy.phillips@exmouthcollege.devon.sch.uk::38241274-8b08-447b-8b32-b732b90d24d3" providerId="AD" clId="Web-{BA253FD2-7719-4BA3-2643-CBE10F29E9E8}" dt="2024-09-19T13:07:01.557" v="14" actId="14100"/>
          <ac:picMkLst>
            <pc:docMk/>
            <pc:sldMk cId="1574541898" sldId="261"/>
            <ac:picMk id="2052" creationId="{00000000-0000-0000-0000-000000000000}"/>
          </ac:picMkLst>
        </pc:picChg>
        <pc:picChg chg="mod">
          <ac:chgData name="Amy Phillips" userId="S::amy.phillips@exmouthcollege.devon.sch.uk::38241274-8b08-447b-8b32-b732b90d24d3" providerId="AD" clId="Web-{BA253FD2-7719-4BA3-2643-CBE10F29E9E8}" dt="2024-09-19T13:06:58.369" v="13" actId="14100"/>
          <ac:picMkLst>
            <pc:docMk/>
            <pc:sldMk cId="1574541898" sldId="261"/>
            <ac:picMk id="2054"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9/19/2024</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77452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F4E5243-F52A-4D37-9694-EB26C6C31910}" type="datetimeFigureOut">
              <a:rPr lang="en-US" dirty="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9711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A77B6E1-634A-48DC-9E8B-D894023267EF}" type="datetimeFigureOut">
              <a:rPr lang="en-US" dirty="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78077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B2D3E9E-A95C-48F2-B4BF-A71542E0BE9A}" type="datetimeFigureOut">
              <a:rPr lang="en-US" dirty="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47453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899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12952B5-7A2F-4CC8-B7CE-9234E21C2837}" type="datetimeFigureOut">
              <a:rPr lang="en-US" dirty="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67557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E1DA07A-9201-4B4B-BAF2-015AFA30F520}" type="datetimeFigureOut">
              <a:rPr lang="en-US" dirty="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1049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dirty="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25760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44061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dirty="0"/>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6416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9/19/2024</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1902981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9/19/2024</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4002910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hyperlink" Target="https://www.youtube.com/watch?v=z9BPtzGP4z0&amp;list=PLx8wx44uEvy80xTfyMqTzj4yMH1GtWye-&amp;index=7" TargetMode="External"/><Relationship Id="rId1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6.jpe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4.png"/><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hyperlink" Target="https://youtu.be/ZRfZWaN684k" TargetMode="External"/><Relationship Id="rId13" Type="http://schemas.openxmlformats.org/officeDocument/2006/relationships/image" Target="../media/image22.jpeg"/><Relationship Id="rId18" Type="http://schemas.openxmlformats.org/officeDocument/2006/relationships/image" Target="../media/image27.png"/><Relationship Id="rId26" Type="http://schemas.openxmlformats.org/officeDocument/2006/relationships/image" Target="../media/image34.jpeg"/><Relationship Id="rId3" Type="http://schemas.openxmlformats.org/officeDocument/2006/relationships/hyperlink" Target="http://www.boyblue.co.uk/" TargetMode="External"/><Relationship Id="rId21" Type="http://schemas.openxmlformats.org/officeDocument/2006/relationships/image" Target="../media/image30.png"/><Relationship Id="rId7" Type="http://schemas.openxmlformats.org/officeDocument/2006/relationships/hyperlink" Target="https://youtu.be/wFAV9aRAFSQ" TargetMode="External"/><Relationship Id="rId12" Type="http://schemas.openxmlformats.org/officeDocument/2006/relationships/image" Target="../media/image21.jpeg"/><Relationship Id="rId17" Type="http://schemas.openxmlformats.org/officeDocument/2006/relationships/image" Target="../media/image26.png"/><Relationship Id="rId25" Type="http://schemas.openxmlformats.org/officeDocument/2006/relationships/image" Target="../media/image33.jpeg"/><Relationship Id="rId2" Type="http://schemas.openxmlformats.org/officeDocument/2006/relationships/hyperlink" Target="https://www.youtube.com/watch?v=Gr81kDSIvoE&amp;list=PLx8wx44uEvy80xTfyMqTzj4yMH1GtWye-&amp;index=10" TargetMode="External"/><Relationship Id="rId16" Type="http://schemas.openxmlformats.org/officeDocument/2006/relationships/image" Target="../media/image25.jpe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hyperlink" Target="https://youtu.be/KKduXAGq7X8" TargetMode="External"/><Relationship Id="rId11" Type="http://schemas.openxmlformats.org/officeDocument/2006/relationships/image" Target="../media/image20.jpeg"/><Relationship Id="rId24" Type="http://schemas.openxmlformats.org/officeDocument/2006/relationships/image" Target="../media/image16.jpeg"/><Relationship Id="rId5" Type="http://schemas.openxmlformats.org/officeDocument/2006/relationships/image" Target="../media/image19.jpeg"/><Relationship Id="rId15" Type="http://schemas.openxmlformats.org/officeDocument/2006/relationships/image" Target="../media/image24.jpeg"/><Relationship Id="rId23" Type="http://schemas.openxmlformats.org/officeDocument/2006/relationships/image" Target="../media/image32.png"/><Relationship Id="rId10" Type="http://schemas.openxmlformats.org/officeDocument/2006/relationships/hyperlink" Target="https://youtu.be/KNEL0Qrg8XM" TargetMode="External"/><Relationship Id="rId19" Type="http://schemas.openxmlformats.org/officeDocument/2006/relationships/image" Target="../media/image28.jpeg"/><Relationship Id="rId4" Type="http://schemas.openxmlformats.org/officeDocument/2006/relationships/image" Target="../media/image17.png"/><Relationship Id="rId9" Type="http://schemas.openxmlformats.org/officeDocument/2006/relationships/hyperlink" Target="https://youtu.be/dl7oGDqXr80" TargetMode="External"/><Relationship Id="rId14" Type="http://schemas.openxmlformats.org/officeDocument/2006/relationships/image" Target="../media/image23.jpeg"/><Relationship Id="rId22" Type="http://schemas.openxmlformats.org/officeDocument/2006/relationships/image" Target="../media/image31.jpeg"/><Relationship Id="rId27" Type="http://schemas.openxmlformats.org/officeDocument/2006/relationships/image" Target="../media/image35.JP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49.png"/><Relationship Id="rId26" Type="http://schemas.openxmlformats.org/officeDocument/2006/relationships/image" Target="../media/image57.gif"/><Relationship Id="rId3" Type="http://schemas.openxmlformats.org/officeDocument/2006/relationships/hyperlink" Target="https://www.youtube.com/watch?v=FLNxAGDPNVo&amp;list=PLx8wx44uEvy80xTfyMqTzj4yMH1GtWye-&amp;index=1" TargetMode="External"/><Relationship Id="rId21" Type="http://schemas.openxmlformats.org/officeDocument/2006/relationships/image" Target="../media/image52.jpeg"/><Relationship Id="rId7" Type="http://schemas.openxmlformats.org/officeDocument/2006/relationships/image" Target="../media/image40.jpeg"/><Relationship Id="rId12" Type="http://schemas.openxmlformats.org/officeDocument/2006/relationships/image" Target="../media/image45.png"/><Relationship Id="rId17" Type="http://schemas.openxmlformats.org/officeDocument/2006/relationships/image" Target="../media/image48.png"/><Relationship Id="rId25" Type="http://schemas.openxmlformats.org/officeDocument/2006/relationships/image" Target="../media/image56.jpeg"/><Relationship Id="rId2" Type="http://schemas.openxmlformats.org/officeDocument/2006/relationships/image" Target="../media/image36.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5.gif"/><Relationship Id="rId5" Type="http://schemas.openxmlformats.org/officeDocument/2006/relationships/image" Target="../media/image38.jpeg"/><Relationship Id="rId15" Type="http://schemas.openxmlformats.org/officeDocument/2006/relationships/image" Target="../media/image16.jpeg"/><Relationship Id="rId23" Type="http://schemas.openxmlformats.org/officeDocument/2006/relationships/image" Target="../media/image54.gif"/><Relationship Id="rId10" Type="http://schemas.openxmlformats.org/officeDocument/2006/relationships/image" Target="../media/image43.png"/><Relationship Id="rId19" Type="http://schemas.openxmlformats.org/officeDocument/2006/relationships/image" Target="../media/image50.jpe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17.png"/><Relationship Id="rId22" Type="http://schemas.openxmlformats.org/officeDocument/2006/relationships/image" Target="../media/image53.gif"/><Relationship Id="rId27" Type="http://schemas.openxmlformats.org/officeDocument/2006/relationships/image" Target="../media/image58.gif"/></Relationships>
</file>

<file path=ppt/slides/_rels/slide4.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16.jpeg"/><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hyperlink" Target="https://www.youtube.com/watch?v=62bJnYj0V0M&amp;list=PLx8wx44uEvy80xTfyMqTzj4yMH1GtWye-&amp;index=5" TargetMode="External"/><Relationship Id="rId16"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19.jpeg"/><Relationship Id="rId15" Type="http://schemas.openxmlformats.org/officeDocument/2006/relationships/image" Target="../media/image18.png"/><Relationship Id="rId10" Type="http://schemas.openxmlformats.org/officeDocument/2006/relationships/image" Target="../media/image63.png"/><Relationship Id="rId4" Type="http://schemas.openxmlformats.org/officeDocument/2006/relationships/image" Target="../media/image17.png"/><Relationship Id="rId9" Type="http://schemas.openxmlformats.org/officeDocument/2006/relationships/image" Target="../media/image62.jpeg"/><Relationship Id="rId14" Type="http://schemas.openxmlformats.org/officeDocument/2006/relationships/hyperlink" Target="https://youtu.be/gwyqT7rcCYk?si=iJZemn4FqPhRzip-"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4.jpeg"/><Relationship Id="rId18" Type="http://schemas.openxmlformats.org/officeDocument/2006/relationships/image" Target="../media/image79.jpeg"/><Relationship Id="rId3" Type="http://schemas.openxmlformats.org/officeDocument/2006/relationships/image" Target="../media/image16.jpeg"/><Relationship Id="rId21" Type="http://schemas.openxmlformats.org/officeDocument/2006/relationships/image" Target="../media/image82.jpeg"/><Relationship Id="rId7" Type="http://schemas.openxmlformats.org/officeDocument/2006/relationships/image" Target="../media/image70.jpeg"/><Relationship Id="rId12" Type="http://schemas.openxmlformats.org/officeDocument/2006/relationships/image" Target="../media/image73.png"/><Relationship Id="rId17" Type="http://schemas.openxmlformats.org/officeDocument/2006/relationships/image" Target="../media/image78.jpeg"/><Relationship Id="rId2" Type="http://schemas.openxmlformats.org/officeDocument/2006/relationships/hyperlink" Target="https://www.youtube.com/watch?v=b7VTta691hw&amp;list=PLx8wx44uEvy80xTfyMqTzj4yMH1GtWye-&amp;index=8" TargetMode="External"/><Relationship Id="rId16" Type="http://schemas.openxmlformats.org/officeDocument/2006/relationships/image" Target="../media/image77.jpe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2.png"/><Relationship Id="rId5" Type="http://schemas.openxmlformats.org/officeDocument/2006/relationships/image" Target="../media/image68.jpeg"/><Relationship Id="rId15" Type="http://schemas.openxmlformats.org/officeDocument/2006/relationships/image" Target="../media/image76.png"/><Relationship Id="rId23" Type="http://schemas.openxmlformats.org/officeDocument/2006/relationships/image" Target="../media/image18.png"/><Relationship Id="rId10" Type="http://schemas.openxmlformats.org/officeDocument/2006/relationships/hyperlink" Target="https://www.youtube.com/watch?v=HzZzkuE6J4s" TargetMode="External"/><Relationship Id="rId19" Type="http://schemas.openxmlformats.org/officeDocument/2006/relationships/image" Target="../media/image80.jpeg"/><Relationship Id="rId4" Type="http://schemas.openxmlformats.org/officeDocument/2006/relationships/image" Target="../media/image17.png"/><Relationship Id="rId9" Type="http://schemas.openxmlformats.org/officeDocument/2006/relationships/image" Target="../media/image71.jpeg"/><Relationship Id="rId14" Type="http://schemas.openxmlformats.org/officeDocument/2006/relationships/image" Target="../media/image75.png"/><Relationship Id="rId22" Type="http://schemas.openxmlformats.org/officeDocument/2006/relationships/image" Target="../media/image83.png"/></Relationships>
</file>

<file path=ppt/slides/_rels/slide6.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17.png"/><Relationship Id="rId7" Type="http://schemas.openxmlformats.org/officeDocument/2006/relationships/image" Target="../media/image85.jpeg"/><Relationship Id="rId12" Type="http://schemas.openxmlformats.org/officeDocument/2006/relationships/image" Target="../media/image90.jpeg"/><Relationship Id="rId17" Type="http://schemas.openxmlformats.org/officeDocument/2006/relationships/image" Target="../media/image94.png"/><Relationship Id="rId2" Type="http://schemas.openxmlformats.org/officeDocument/2006/relationships/hyperlink" Target="https://www.youtube.com/watch?v=OytCgVbySrA&amp;list=PLx8wx44uEvy80xTfyMqTzj4yMH1GtWye-&amp;index=6" TargetMode="External"/><Relationship Id="rId16"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16.jpeg"/><Relationship Id="rId15" Type="http://schemas.openxmlformats.org/officeDocument/2006/relationships/image" Target="../media/image18.png"/><Relationship Id="rId10" Type="http://schemas.openxmlformats.org/officeDocument/2006/relationships/image" Target="../media/image88.png"/><Relationship Id="rId4" Type="http://schemas.openxmlformats.org/officeDocument/2006/relationships/image" Target="../media/image19.jpeg"/><Relationship Id="rId9" Type="http://schemas.openxmlformats.org/officeDocument/2006/relationships/image" Target="../media/image87.jpeg"/><Relationship Id="rId14" Type="http://schemas.openxmlformats.org/officeDocument/2006/relationships/image" Target="../media/image9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54F38FF-D20C-80F9-22A6-FCF134AEEC28}"/>
              </a:ext>
            </a:extLst>
          </p:cNvPr>
          <p:cNvPicPr>
            <a:picLocks noChangeAspect="1"/>
          </p:cNvPicPr>
          <p:nvPr/>
        </p:nvPicPr>
        <p:blipFill rotWithShape="1">
          <a:blip r:embed="rId2"/>
          <a:srcRect l="41322" t="21429" r="39669" b="8613"/>
          <a:stretch/>
        </p:blipFill>
        <p:spPr>
          <a:xfrm>
            <a:off x="-15860" y="4036715"/>
            <a:ext cx="1393578" cy="2787296"/>
          </a:xfrm>
          <a:prstGeom prst="rect">
            <a:avLst/>
          </a:prstGeom>
        </p:spPr>
      </p:pic>
      <p:pic>
        <p:nvPicPr>
          <p:cNvPr id="5" name="Picture 4" descr="Violin and piano Photograph by Oksana Kovach - Fine Art America">
            <a:extLst>
              <a:ext uri="{FF2B5EF4-FFF2-40B4-BE49-F238E27FC236}">
                <a16:creationId xmlns:a16="http://schemas.microsoft.com/office/drawing/2014/main" id="{32056C51-FEF7-FAF0-BF11-5D6401C9A95F}"/>
              </a:ext>
            </a:extLst>
          </p:cNvPr>
          <p:cNvPicPr>
            <a:picLocks noChangeAspect="1"/>
          </p:cNvPicPr>
          <p:nvPr/>
        </p:nvPicPr>
        <p:blipFill>
          <a:blip r:embed="rId3"/>
          <a:stretch>
            <a:fillRect/>
          </a:stretch>
        </p:blipFill>
        <p:spPr>
          <a:xfrm>
            <a:off x="10833766" y="5773767"/>
            <a:ext cx="1335555" cy="1048572"/>
          </a:xfrm>
          <a:prstGeom prst="rect">
            <a:avLst/>
          </a:prstGeom>
        </p:spPr>
      </p:pic>
      <p:pic>
        <p:nvPicPr>
          <p:cNvPr id="6" name="Picture 5" descr="A screenshot of a video&#10;&#10;Description automatically generated">
            <a:extLst>
              <a:ext uri="{FF2B5EF4-FFF2-40B4-BE49-F238E27FC236}">
                <a16:creationId xmlns:a16="http://schemas.microsoft.com/office/drawing/2014/main" id="{EB3426C0-9DC8-281D-51E9-F519AC8CA5A7}"/>
              </a:ext>
            </a:extLst>
          </p:cNvPr>
          <p:cNvPicPr>
            <a:picLocks noChangeAspect="1"/>
          </p:cNvPicPr>
          <p:nvPr/>
        </p:nvPicPr>
        <p:blipFill rotWithShape="1">
          <a:blip r:embed="rId4"/>
          <a:srcRect l="16293" t="16386" r="14665" b="13876"/>
          <a:stretch/>
        </p:blipFill>
        <p:spPr>
          <a:xfrm>
            <a:off x="10268778" y="290354"/>
            <a:ext cx="1844480" cy="1122347"/>
          </a:xfrm>
          <a:prstGeom prst="rect">
            <a:avLst/>
          </a:prstGeom>
        </p:spPr>
      </p:pic>
      <p:pic>
        <p:nvPicPr>
          <p:cNvPr id="7" name="Picture 6" descr="SHADOWS">
            <a:extLst>
              <a:ext uri="{FF2B5EF4-FFF2-40B4-BE49-F238E27FC236}">
                <a16:creationId xmlns:a16="http://schemas.microsoft.com/office/drawing/2014/main" id="{C5213668-A0F7-BB4B-6715-FF63AA3D1A29}"/>
              </a:ext>
            </a:extLst>
          </p:cNvPr>
          <p:cNvPicPr>
            <a:picLocks noChangeAspect="1"/>
          </p:cNvPicPr>
          <p:nvPr/>
        </p:nvPicPr>
        <p:blipFill>
          <a:blip r:embed="rId5"/>
          <a:stretch>
            <a:fillRect/>
          </a:stretch>
        </p:blipFill>
        <p:spPr>
          <a:xfrm>
            <a:off x="2339590" y="237568"/>
            <a:ext cx="1422641" cy="1085492"/>
          </a:xfrm>
          <a:prstGeom prst="rect">
            <a:avLst/>
          </a:prstGeom>
        </p:spPr>
      </p:pic>
      <p:pic>
        <p:nvPicPr>
          <p:cNvPr id="8" name="Picture 7" descr="Phoenix Dance Theatre – Shift, Shadows, Document, Mapping – London –  DanceTabs">
            <a:extLst>
              <a:ext uri="{FF2B5EF4-FFF2-40B4-BE49-F238E27FC236}">
                <a16:creationId xmlns:a16="http://schemas.microsoft.com/office/drawing/2014/main" id="{19A3ED42-8426-1442-F527-5B5EE97F83AF}"/>
              </a:ext>
            </a:extLst>
          </p:cNvPr>
          <p:cNvPicPr>
            <a:picLocks noChangeAspect="1"/>
          </p:cNvPicPr>
          <p:nvPr/>
        </p:nvPicPr>
        <p:blipFill rotWithShape="1">
          <a:blip r:embed="rId6"/>
          <a:srcRect l="1015" r="18412" b="18302"/>
          <a:stretch/>
        </p:blipFill>
        <p:spPr>
          <a:xfrm>
            <a:off x="3855107" y="525800"/>
            <a:ext cx="857429" cy="1306990"/>
          </a:xfrm>
          <a:prstGeom prst="rect">
            <a:avLst/>
          </a:prstGeom>
        </p:spPr>
      </p:pic>
      <p:pic>
        <p:nvPicPr>
          <p:cNvPr id="10" name="Picture 9" descr="A person holding another person&amp;#39;s hand&#10;&#10;Description automatically generated">
            <a:extLst>
              <a:ext uri="{FF2B5EF4-FFF2-40B4-BE49-F238E27FC236}">
                <a16:creationId xmlns:a16="http://schemas.microsoft.com/office/drawing/2014/main" id="{CBCD4ABC-DBE4-4421-FAB2-D435E0401B46}"/>
              </a:ext>
            </a:extLst>
          </p:cNvPr>
          <p:cNvPicPr>
            <a:picLocks noChangeAspect="1"/>
          </p:cNvPicPr>
          <p:nvPr/>
        </p:nvPicPr>
        <p:blipFill rotWithShape="1">
          <a:blip r:embed="rId7"/>
          <a:srcRect l="34813" t="13649" r="14929" b="16176"/>
          <a:stretch/>
        </p:blipFill>
        <p:spPr>
          <a:xfrm>
            <a:off x="4856065" y="1540198"/>
            <a:ext cx="1223117" cy="1045331"/>
          </a:xfrm>
          <a:prstGeom prst="rect">
            <a:avLst/>
          </a:prstGeom>
        </p:spPr>
      </p:pic>
      <p:pic>
        <p:nvPicPr>
          <p:cNvPr id="11" name="Picture 10" descr="Phoenix Dance Theatre – Shift, Shadows, Document, Mapping – London –  DanceTabs">
            <a:extLst>
              <a:ext uri="{FF2B5EF4-FFF2-40B4-BE49-F238E27FC236}">
                <a16:creationId xmlns:a16="http://schemas.microsoft.com/office/drawing/2014/main" id="{3A470340-FBE8-2C2F-76DD-F92DCBD2C9DD}"/>
              </a:ext>
            </a:extLst>
          </p:cNvPr>
          <p:cNvPicPr>
            <a:picLocks noChangeAspect="1"/>
          </p:cNvPicPr>
          <p:nvPr/>
        </p:nvPicPr>
        <p:blipFill rotWithShape="1">
          <a:blip r:embed="rId8"/>
          <a:srcRect l="12635" t="6156" r="22775" b="5363"/>
          <a:stretch/>
        </p:blipFill>
        <p:spPr>
          <a:xfrm>
            <a:off x="4872210" y="3065168"/>
            <a:ext cx="1222752" cy="1102058"/>
          </a:xfrm>
          <a:prstGeom prst="rect">
            <a:avLst/>
          </a:prstGeom>
        </p:spPr>
      </p:pic>
      <p:pic>
        <p:nvPicPr>
          <p:cNvPr id="12" name="Picture 11" descr="SHADOWS">
            <a:extLst>
              <a:ext uri="{FF2B5EF4-FFF2-40B4-BE49-F238E27FC236}">
                <a16:creationId xmlns:a16="http://schemas.microsoft.com/office/drawing/2014/main" id="{D50900C9-C1EE-1019-AA22-896C1944B644}"/>
              </a:ext>
            </a:extLst>
          </p:cNvPr>
          <p:cNvPicPr>
            <a:picLocks noChangeAspect="1"/>
          </p:cNvPicPr>
          <p:nvPr/>
        </p:nvPicPr>
        <p:blipFill>
          <a:blip r:embed="rId9"/>
          <a:stretch>
            <a:fillRect/>
          </a:stretch>
        </p:blipFill>
        <p:spPr>
          <a:xfrm>
            <a:off x="437054" y="290354"/>
            <a:ext cx="1596231" cy="1047870"/>
          </a:xfrm>
          <a:prstGeom prst="rect">
            <a:avLst/>
          </a:prstGeom>
        </p:spPr>
      </p:pic>
      <p:pic>
        <p:nvPicPr>
          <p:cNvPr id="13" name="Picture 12" descr="A person standing in a box&#10;&#10;Description automatically generated">
            <a:extLst>
              <a:ext uri="{FF2B5EF4-FFF2-40B4-BE49-F238E27FC236}">
                <a16:creationId xmlns:a16="http://schemas.microsoft.com/office/drawing/2014/main" id="{20A629DF-497D-BE44-B0E8-0F46ADAC8E16}"/>
              </a:ext>
            </a:extLst>
          </p:cNvPr>
          <p:cNvPicPr>
            <a:picLocks noChangeAspect="1"/>
          </p:cNvPicPr>
          <p:nvPr/>
        </p:nvPicPr>
        <p:blipFill rotWithShape="1">
          <a:blip r:embed="rId10"/>
          <a:srcRect l="23666" t="16386" r="31641" b="14998"/>
          <a:stretch/>
        </p:blipFill>
        <p:spPr>
          <a:xfrm>
            <a:off x="3512963" y="3104824"/>
            <a:ext cx="1236297" cy="1077794"/>
          </a:xfrm>
          <a:prstGeom prst="rect">
            <a:avLst/>
          </a:prstGeom>
        </p:spPr>
      </p:pic>
      <p:pic>
        <p:nvPicPr>
          <p:cNvPr id="14" name="Picture 13" descr="A group of people sitting at a table&#10;&#10;Description automatically generated">
            <a:extLst>
              <a:ext uri="{FF2B5EF4-FFF2-40B4-BE49-F238E27FC236}">
                <a16:creationId xmlns:a16="http://schemas.microsoft.com/office/drawing/2014/main" id="{544A8B27-A062-B9EF-677C-C79CDF0A3363}"/>
              </a:ext>
            </a:extLst>
          </p:cNvPr>
          <p:cNvPicPr>
            <a:picLocks noChangeAspect="1"/>
          </p:cNvPicPr>
          <p:nvPr/>
        </p:nvPicPr>
        <p:blipFill rotWithShape="1">
          <a:blip r:embed="rId11"/>
          <a:srcRect l="14819" t="19522" r="21954" b="12353"/>
          <a:stretch/>
        </p:blipFill>
        <p:spPr>
          <a:xfrm>
            <a:off x="426358" y="1901033"/>
            <a:ext cx="1604544" cy="874833"/>
          </a:xfrm>
          <a:prstGeom prst="rect">
            <a:avLst/>
          </a:prstGeom>
        </p:spPr>
      </p:pic>
      <p:sp>
        <p:nvSpPr>
          <p:cNvPr id="16" name="TextBox 15">
            <a:extLst>
              <a:ext uri="{FF2B5EF4-FFF2-40B4-BE49-F238E27FC236}">
                <a16:creationId xmlns:a16="http://schemas.microsoft.com/office/drawing/2014/main" id="{48291DB3-DACB-9E23-7F8B-A6C8DE5DA15F}"/>
              </a:ext>
            </a:extLst>
          </p:cNvPr>
          <p:cNvSpPr txBox="1"/>
          <p:nvPr/>
        </p:nvSpPr>
        <p:spPr>
          <a:xfrm>
            <a:off x="7978329" y="3042068"/>
            <a:ext cx="5674171"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FF0000"/>
                </a:solidFill>
              </a:rPr>
              <a:t>Key Actions</a:t>
            </a:r>
            <a:r>
              <a:rPr lang="en-US" sz="1400" b="1" dirty="0"/>
              <a:t> and Interpretations:</a:t>
            </a:r>
          </a:p>
          <a:p>
            <a:pPr marL="285750" indent="-285750">
              <a:buFont typeface="Arial"/>
              <a:buChar char="•"/>
            </a:pPr>
            <a:r>
              <a:rPr lang="en-US" sz="1000" b="1" dirty="0">
                <a:solidFill>
                  <a:srgbClr val="FF0000"/>
                </a:solidFill>
              </a:rPr>
              <a:t>Looking towards the light d/s/r</a:t>
            </a:r>
            <a:r>
              <a:rPr lang="en-US" sz="1000" dirty="0"/>
              <a:t> = </a:t>
            </a:r>
            <a:r>
              <a:rPr lang="en-US" sz="1000" b="1" dirty="0"/>
              <a:t>scared of the threat outside</a:t>
            </a:r>
          </a:p>
          <a:p>
            <a:pPr marL="285750" indent="-285750">
              <a:buFont typeface="Arial"/>
              <a:buChar char="•"/>
            </a:pPr>
            <a:r>
              <a:rPr lang="en-US" sz="1000" b="1" dirty="0">
                <a:solidFill>
                  <a:srgbClr val="FF0000"/>
                </a:solidFill>
              </a:rPr>
              <a:t>Touching the shoulder</a:t>
            </a:r>
            <a:r>
              <a:rPr lang="en-US" sz="1000" dirty="0"/>
              <a:t>  =  </a:t>
            </a:r>
            <a:r>
              <a:rPr lang="en-US" sz="1000" b="1" dirty="0"/>
              <a:t>family – caring – reassuring</a:t>
            </a:r>
          </a:p>
          <a:p>
            <a:pPr marL="285750" indent="-285750">
              <a:buFont typeface="Arial"/>
              <a:buChar char="•"/>
            </a:pPr>
            <a:r>
              <a:rPr lang="en-US" sz="1000" b="1" dirty="0">
                <a:solidFill>
                  <a:srgbClr val="FF0000"/>
                </a:solidFill>
              </a:rPr>
              <a:t>Mother folding actions</a:t>
            </a:r>
            <a:r>
              <a:rPr lang="en-US" sz="1000" dirty="0"/>
              <a:t> = </a:t>
            </a:r>
            <a:r>
              <a:rPr lang="en-US" sz="1000" b="1" dirty="0"/>
              <a:t>self-comforting, keeping her fears inside</a:t>
            </a:r>
          </a:p>
          <a:p>
            <a:pPr marL="285750" indent="-285750">
              <a:buFont typeface="Arial"/>
              <a:buChar char="•"/>
            </a:pPr>
            <a:r>
              <a:rPr lang="en-US" sz="1000" b="1" dirty="0">
                <a:solidFill>
                  <a:srgbClr val="FF0000"/>
                </a:solidFill>
              </a:rPr>
              <a:t>Mother lying on the table</a:t>
            </a:r>
            <a:r>
              <a:rPr lang="en-US" sz="1000" dirty="0"/>
              <a:t> = </a:t>
            </a:r>
            <a:r>
              <a:rPr lang="en-US" sz="1000" b="1" dirty="0"/>
              <a:t>possibly gave birth in the room – memories</a:t>
            </a:r>
          </a:p>
          <a:p>
            <a:pPr marL="285750" indent="-285750">
              <a:buFont typeface="Arial"/>
              <a:buChar char="•"/>
            </a:pPr>
            <a:r>
              <a:rPr lang="en-US" sz="1000" b="1" dirty="0">
                <a:solidFill>
                  <a:srgbClr val="FF0000"/>
                </a:solidFill>
              </a:rPr>
              <a:t>Piggy back carry son and daughter</a:t>
            </a:r>
            <a:r>
              <a:rPr lang="en-US" sz="1000" dirty="0"/>
              <a:t> = </a:t>
            </a:r>
            <a:r>
              <a:rPr lang="en-US" sz="1000" b="1" dirty="0"/>
              <a:t>playful, typical family lift</a:t>
            </a:r>
          </a:p>
          <a:p>
            <a:pPr marL="285750" indent="-285750">
              <a:buFont typeface="Arial"/>
              <a:buChar char="•"/>
            </a:pPr>
            <a:r>
              <a:rPr lang="en-US" sz="1000" b="1" dirty="0">
                <a:solidFill>
                  <a:srgbClr val="FF0000"/>
                </a:solidFill>
              </a:rPr>
              <a:t>Mother and father dancing 'in hold'</a:t>
            </a:r>
            <a:r>
              <a:rPr lang="en-US" sz="1000" dirty="0"/>
              <a:t> = </a:t>
            </a:r>
            <a:r>
              <a:rPr lang="en-US" sz="1000" b="1" dirty="0"/>
              <a:t>memories of happier times</a:t>
            </a:r>
          </a:p>
          <a:p>
            <a:pPr marL="285750" indent="-285750">
              <a:buFont typeface="Arial"/>
              <a:buChar char="•"/>
            </a:pPr>
            <a:r>
              <a:rPr lang="en-US" sz="1000" b="1" dirty="0">
                <a:solidFill>
                  <a:srgbClr val="FF0000"/>
                </a:solidFill>
              </a:rPr>
              <a:t>Son barricading the room with the table and stools</a:t>
            </a:r>
            <a:r>
              <a:rPr lang="en-US" sz="1000" dirty="0"/>
              <a:t> = </a:t>
            </a:r>
            <a:r>
              <a:rPr lang="en-US" sz="1000" b="1" dirty="0"/>
              <a:t>wanting to protect</a:t>
            </a:r>
          </a:p>
          <a:p>
            <a:pPr marL="285750" indent="-285750">
              <a:buFont typeface="Arial"/>
              <a:buChar char="•"/>
            </a:pPr>
            <a:r>
              <a:rPr lang="en-US" sz="1000" b="1" dirty="0">
                <a:solidFill>
                  <a:srgbClr val="FF0000"/>
                </a:solidFill>
              </a:rPr>
              <a:t>Son's clenched fists</a:t>
            </a:r>
            <a:r>
              <a:rPr lang="en-US" sz="1000" dirty="0"/>
              <a:t> = </a:t>
            </a:r>
            <a:r>
              <a:rPr lang="en-US" sz="1000" b="1" dirty="0"/>
              <a:t>frustration, panic, anger at their situation</a:t>
            </a:r>
          </a:p>
          <a:p>
            <a:pPr marL="285750" indent="-285750">
              <a:buFont typeface="Arial"/>
              <a:buChar char="•"/>
            </a:pPr>
            <a:r>
              <a:rPr lang="en-US" sz="1000" b="1" dirty="0">
                <a:solidFill>
                  <a:srgbClr val="FF0000"/>
                </a:solidFill>
              </a:rPr>
              <a:t>The family putting on coats and shoes </a:t>
            </a:r>
            <a:r>
              <a:rPr lang="en-US" sz="1000" dirty="0"/>
              <a:t>= </a:t>
            </a:r>
            <a:r>
              <a:rPr lang="en-US" sz="1000" b="1" dirty="0"/>
              <a:t>preparing to face their fate</a:t>
            </a:r>
          </a:p>
          <a:p>
            <a:pPr marL="285750" indent="-285750">
              <a:buFont typeface="Arial"/>
              <a:buChar char="•"/>
            </a:pPr>
            <a:r>
              <a:rPr lang="en-US" sz="1000" b="1" dirty="0">
                <a:solidFill>
                  <a:srgbClr val="FF0000"/>
                </a:solidFill>
              </a:rPr>
              <a:t>The family walking forwards as the lights fade to black out </a:t>
            </a:r>
            <a:r>
              <a:rPr lang="en-US" sz="1000" dirty="0"/>
              <a:t>= </a:t>
            </a:r>
            <a:r>
              <a:rPr lang="en-US" sz="1000" b="1" dirty="0"/>
              <a:t>a dark, </a:t>
            </a:r>
          </a:p>
          <a:p>
            <a:r>
              <a:rPr lang="en-US" sz="1000" b="1" dirty="0"/>
              <a:t>           sinister ending</a:t>
            </a:r>
            <a:endParaRPr lang="en-US" dirty="0"/>
          </a:p>
          <a:p>
            <a:pPr marL="285750" indent="-285750">
              <a:buFont typeface="Arial"/>
              <a:buChar char="•"/>
            </a:pPr>
            <a:endParaRPr lang="en-US" sz="1400" dirty="0"/>
          </a:p>
        </p:txBody>
      </p:sp>
      <p:sp>
        <p:nvSpPr>
          <p:cNvPr id="17" name="Arrow: Right 16">
            <a:extLst>
              <a:ext uri="{FF2B5EF4-FFF2-40B4-BE49-F238E27FC236}">
                <a16:creationId xmlns:a16="http://schemas.microsoft.com/office/drawing/2014/main" id="{01260938-DCF4-E103-DB19-331590EEF472}"/>
              </a:ext>
            </a:extLst>
          </p:cNvPr>
          <p:cNvSpPr/>
          <p:nvPr/>
        </p:nvSpPr>
        <p:spPr>
          <a:xfrm rot="2400000">
            <a:off x="4370510" y="1361583"/>
            <a:ext cx="680357" cy="33564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E491FCEC-5086-8EF0-500A-1DF6F0494724}"/>
              </a:ext>
            </a:extLst>
          </p:cNvPr>
          <p:cNvSpPr/>
          <p:nvPr/>
        </p:nvSpPr>
        <p:spPr>
          <a:xfrm>
            <a:off x="3508724" y="790082"/>
            <a:ext cx="680357" cy="33564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99307FD-09F5-AF3D-95DD-F7E69E2321F3}"/>
              </a:ext>
            </a:extLst>
          </p:cNvPr>
          <p:cNvSpPr/>
          <p:nvPr/>
        </p:nvSpPr>
        <p:spPr>
          <a:xfrm rot="5400000">
            <a:off x="4688010" y="2631583"/>
            <a:ext cx="680357" cy="33564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16AD625-CCFE-E6CF-1F12-DFEA3D136C0D}"/>
              </a:ext>
            </a:extLst>
          </p:cNvPr>
          <p:cNvSpPr/>
          <p:nvPr/>
        </p:nvSpPr>
        <p:spPr>
          <a:xfrm rot="9480000">
            <a:off x="4479366" y="3547796"/>
            <a:ext cx="680357" cy="33564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9BE1070A-ED9B-A272-0FB3-83B59F8D870B}"/>
              </a:ext>
            </a:extLst>
          </p:cNvPr>
          <p:cNvSpPr/>
          <p:nvPr/>
        </p:nvSpPr>
        <p:spPr>
          <a:xfrm rot="16200000">
            <a:off x="1531153" y="1425082"/>
            <a:ext cx="780142" cy="308429"/>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group of people dancing on a stage&#10;&#10;Description automatically generated">
            <a:extLst>
              <a:ext uri="{FF2B5EF4-FFF2-40B4-BE49-F238E27FC236}">
                <a16:creationId xmlns:a16="http://schemas.microsoft.com/office/drawing/2014/main" id="{AFB55223-ED2C-88A4-7CF0-6FD57B325D97}"/>
              </a:ext>
            </a:extLst>
          </p:cNvPr>
          <p:cNvPicPr>
            <a:picLocks noChangeAspect="1"/>
          </p:cNvPicPr>
          <p:nvPr/>
        </p:nvPicPr>
        <p:blipFill rotWithShape="1">
          <a:blip r:embed="rId12"/>
          <a:srcRect l="23157" t="38470" r="24870" b="19577"/>
          <a:stretch/>
        </p:blipFill>
        <p:spPr>
          <a:xfrm>
            <a:off x="1143000" y="3223243"/>
            <a:ext cx="2190933" cy="1026601"/>
          </a:xfrm>
          <a:prstGeom prst="rect">
            <a:avLst/>
          </a:prstGeom>
        </p:spPr>
      </p:pic>
      <p:sp>
        <p:nvSpPr>
          <p:cNvPr id="21" name="Arrow: Right 20">
            <a:extLst>
              <a:ext uri="{FF2B5EF4-FFF2-40B4-BE49-F238E27FC236}">
                <a16:creationId xmlns:a16="http://schemas.microsoft.com/office/drawing/2014/main" id="{55C65B09-B090-3D1F-5BCD-51B0A65C0625}"/>
              </a:ext>
            </a:extLst>
          </p:cNvPr>
          <p:cNvSpPr/>
          <p:nvPr/>
        </p:nvSpPr>
        <p:spPr>
          <a:xfrm rot="10800000">
            <a:off x="3055153" y="3774582"/>
            <a:ext cx="680357" cy="33564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DA27CDF4-DF77-78AA-79E4-FC0CCD0790BB}"/>
              </a:ext>
            </a:extLst>
          </p:cNvPr>
          <p:cNvSpPr/>
          <p:nvPr/>
        </p:nvSpPr>
        <p:spPr>
          <a:xfrm rot="14640000">
            <a:off x="1767010" y="2831152"/>
            <a:ext cx="680357" cy="33564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AD925E6-1318-E61A-AA64-533211D9ECA4}"/>
              </a:ext>
            </a:extLst>
          </p:cNvPr>
          <p:cNvSpPr txBox="1"/>
          <p:nvPr/>
        </p:nvSpPr>
        <p:spPr>
          <a:xfrm>
            <a:off x="2238995" y="1340304"/>
            <a:ext cx="15301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t>Opening:</a:t>
            </a:r>
            <a:r>
              <a:rPr lang="en-US" sz="800" dirty="0"/>
              <a:t> Family at the table, restricted in a square of light. Slowly look towards the light.</a:t>
            </a:r>
          </a:p>
        </p:txBody>
      </p:sp>
      <p:sp>
        <p:nvSpPr>
          <p:cNvPr id="27" name="TextBox 26">
            <a:extLst>
              <a:ext uri="{FF2B5EF4-FFF2-40B4-BE49-F238E27FC236}">
                <a16:creationId xmlns:a16="http://schemas.microsoft.com/office/drawing/2014/main" id="{3A13A93A-8F9B-8FBF-9190-8F89FB0E9457}"/>
              </a:ext>
            </a:extLst>
          </p:cNvPr>
          <p:cNvSpPr txBox="1"/>
          <p:nvPr/>
        </p:nvSpPr>
        <p:spPr>
          <a:xfrm>
            <a:off x="3762231" y="1839233"/>
            <a:ext cx="11408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t>Section 1: </a:t>
            </a:r>
          </a:p>
          <a:p>
            <a:r>
              <a:rPr lang="en-US" sz="800" dirty="0"/>
              <a:t>Daughter's Solo. Fast, panicked. Swift changes of directions</a:t>
            </a:r>
          </a:p>
        </p:txBody>
      </p:sp>
      <p:sp>
        <p:nvSpPr>
          <p:cNvPr id="28" name="TextBox 27">
            <a:extLst>
              <a:ext uri="{FF2B5EF4-FFF2-40B4-BE49-F238E27FC236}">
                <a16:creationId xmlns:a16="http://schemas.microsoft.com/office/drawing/2014/main" id="{CD668E3C-A832-83F8-9574-A8679B654BE8}"/>
              </a:ext>
            </a:extLst>
          </p:cNvPr>
          <p:cNvSpPr txBox="1"/>
          <p:nvPr/>
        </p:nvSpPr>
        <p:spPr>
          <a:xfrm>
            <a:off x="5197927" y="2601232"/>
            <a:ext cx="15376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t>Section 2:</a:t>
            </a:r>
            <a:r>
              <a:rPr lang="en-US" sz="800" dirty="0"/>
              <a:t> Mother, Daughter &amp; Father. Cradling, piggyback, tense, reassuring</a:t>
            </a:r>
          </a:p>
        </p:txBody>
      </p:sp>
      <p:sp>
        <p:nvSpPr>
          <p:cNvPr id="29" name="TextBox 28">
            <a:extLst>
              <a:ext uri="{FF2B5EF4-FFF2-40B4-BE49-F238E27FC236}">
                <a16:creationId xmlns:a16="http://schemas.microsoft.com/office/drawing/2014/main" id="{04836E74-872F-0E07-B8C0-36B161201E81}"/>
              </a:ext>
            </a:extLst>
          </p:cNvPr>
          <p:cNvSpPr txBox="1"/>
          <p:nvPr/>
        </p:nvSpPr>
        <p:spPr>
          <a:xfrm>
            <a:off x="4853213" y="4279446"/>
            <a:ext cx="14287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t>Section 3:</a:t>
            </a:r>
            <a:r>
              <a:rPr lang="en-US" sz="800" dirty="0"/>
              <a:t> Mother and Father's duet. Affectionate, tender, recalling happier times.</a:t>
            </a:r>
          </a:p>
        </p:txBody>
      </p:sp>
      <p:sp>
        <p:nvSpPr>
          <p:cNvPr id="30" name="TextBox 29">
            <a:extLst>
              <a:ext uri="{FF2B5EF4-FFF2-40B4-BE49-F238E27FC236}">
                <a16:creationId xmlns:a16="http://schemas.microsoft.com/office/drawing/2014/main" id="{09B86B4B-10FC-0B58-A4F2-35F0AF7A65F9}"/>
              </a:ext>
            </a:extLst>
          </p:cNvPr>
          <p:cNvSpPr txBox="1"/>
          <p:nvPr/>
        </p:nvSpPr>
        <p:spPr>
          <a:xfrm>
            <a:off x="3329213" y="4279446"/>
            <a:ext cx="14287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t>Son's Solo:</a:t>
            </a:r>
            <a:r>
              <a:rPr lang="en-US" sz="800" dirty="0"/>
              <a:t> Clenched fists, protecting the family, frustrated, angry, moves the table, stools to block the threat. Father approaches and reassures son.</a:t>
            </a:r>
          </a:p>
        </p:txBody>
      </p:sp>
      <p:sp>
        <p:nvSpPr>
          <p:cNvPr id="31" name="TextBox 30">
            <a:extLst>
              <a:ext uri="{FF2B5EF4-FFF2-40B4-BE49-F238E27FC236}">
                <a16:creationId xmlns:a16="http://schemas.microsoft.com/office/drawing/2014/main" id="{95B7F4B9-2458-7377-668F-B9F1471FBDD6}"/>
              </a:ext>
            </a:extLst>
          </p:cNvPr>
          <p:cNvSpPr txBox="1"/>
          <p:nvPr/>
        </p:nvSpPr>
        <p:spPr>
          <a:xfrm>
            <a:off x="1415142" y="4225019"/>
            <a:ext cx="19004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t>Section 4: </a:t>
            </a:r>
            <a:r>
              <a:rPr lang="en-US" sz="800" dirty="0"/>
              <a:t>Whole family dance in duets (son and daughter, mother and father). Development of the piggy-back, tender, sense of togetherness.</a:t>
            </a:r>
          </a:p>
        </p:txBody>
      </p:sp>
      <p:sp>
        <p:nvSpPr>
          <p:cNvPr id="32" name="TextBox 31">
            <a:extLst>
              <a:ext uri="{FF2B5EF4-FFF2-40B4-BE49-F238E27FC236}">
                <a16:creationId xmlns:a16="http://schemas.microsoft.com/office/drawing/2014/main" id="{EACAC952-C08E-B36E-F3C7-95259B65AA79}"/>
              </a:ext>
            </a:extLst>
          </p:cNvPr>
          <p:cNvSpPr txBox="1"/>
          <p:nvPr/>
        </p:nvSpPr>
        <p:spPr>
          <a:xfrm>
            <a:off x="36286" y="2764519"/>
            <a:ext cx="20728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t>Section 5a: </a:t>
            </a:r>
            <a:r>
              <a:rPr lang="en-US" sz="800" dirty="0"/>
              <a:t>Whole family return to the table and turn to focus on the light d/s/r - foreshadowing what comes next.</a:t>
            </a:r>
          </a:p>
        </p:txBody>
      </p:sp>
      <p:sp>
        <p:nvSpPr>
          <p:cNvPr id="33" name="TextBox 32">
            <a:extLst>
              <a:ext uri="{FF2B5EF4-FFF2-40B4-BE49-F238E27FC236}">
                <a16:creationId xmlns:a16="http://schemas.microsoft.com/office/drawing/2014/main" id="{9940C230-A80B-D467-9D1F-C8070BADE225}"/>
              </a:ext>
            </a:extLst>
          </p:cNvPr>
          <p:cNvSpPr txBox="1"/>
          <p:nvPr/>
        </p:nvSpPr>
        <p:spPr>
          <a:xfrm>
            <a:off x="0" y="1322159"/>
            <a:ext cx="19639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t>Ending: </a:t>
            </a:r>
            <a:r>
              <a:rPr lang="en-US" sz="800" dirty="0"/>
              <a:t>Whole family put on oversized coats &amp; shoes, pick up suitcases and  slowly look towards the audience as the lights fade.</a:t>
            </a:r>
          </a:p>
        </p:txBody>
      </p:sp>
      <p:sp>
        <p:nvSpPr>
          <p:cNvPr id="34" name="Oval 33">
            <a:extLst>
              <a:ext uri="{FF2B5EF4-FFF2-40B4-BE49-F238E27FC236}">
                <a16:creationId xmlns:a16="http://schemas.microsoft.com/office/drawing/2014/main" id="{C3710B25-AE98-20ED-280B-980D63E8D650}"/>
              </a:ext>
            </a:extLst>
          </p:cNvPr>
          <p:cNvSpPr/>
          <p:nvPr/>
        </p:nvSpPr>
        <p:spPr>
          <a:xfrm>
            <a:off x="2082260" y="1793929"/>
            <a:ext cx="1723212" cy="12600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rPr>
              <a:t>Structure:</a:t>
            </a:r>
            <a:endParaRPr lang="en-US" dirty="0">
              <a:solidFill>
                <a:srgbClr val="FF0000"/>
              </a:solidFill>
            </a:endParaRPr>
          </a:p>
          <a:p>
            <a:pPr algn="ctr"/>
            <a:r>
              <a:rPr lang="en-US" sz="1200" b="1" dirty="0"/>
              <a:t>Semi-narrative </a:t>
            </a:r>
            <a:endParaRPr lang="en-US" dirty="0"/>
          </a:p>
        </p:txBody>
      </p:sp>
      <p:sp>
        <p:nvSpPr>
          <p:cNvPr id="35" name="TextBox 34">
            <a:extLst>
              <a:ext uri="{FF2B5EF4-FFF2-40B4-BE49-F238E27FC236}">
                <a16:creationId xmlns:a16="http://schemas.microsoft.com/office/drawing/2014/main" id="{986EC0F3-BF70-C278-DEDE-D1817E554EF1}"/>
              </a:ext>
            </a:extLst>
          </p:cNvPr>
          <p:cNvSpPr txBox="1"/>
          <p:nvPr/>
        </p:nvSpPr>
        <p:spPr>
          <a:xfrm>
            <a:off x="7599587" y="1557971"/>
            <a:ext cx="4694457" cy="1649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FF0000"/>
                </a:solidFill>
              </a:rPr>
              <a:t>Lighting </a:t>
            </a:r>
            <a:r>
              <a:rPr lang="en-US" sz="1400" b="1" dirty="0"/>
              <a:t> and Interpretations</a:t>
            </a:r>
            <a:endParaRPr lang="en-US" sz="1400" dirty="0"/>
          </a:p>
          <a:p>
            <a:pPr marL="171450" indent="-171450">
              <a:buFont typeface="Arial"/>
              <a:buChar char="•"/>
            </a:pPr>
            <a:r>
              <a:rPr lang="en-US" sz="1000" b="1" dirty="0">
                <a:solidFill>
                  <a:srgbClr val="FF0000"/>
                </a:solidFill>
              </a:rPr>
              <a:t>Diagonal white side light coming from downstage right </a:t>
            </a:r>
            <a:r>
              <a:rPr lang="en-US" sz="1000" dirty="0"/>
              <a:t>=  </a:t>
            </a:r>
            <a:r>
              <a:rPr lang="en-US" sz="1000" b="1" dirty="0"/>
              <a:t>a looming threat from outside the room they are trapped in. Possibly Nazi soldiers.</a:t>
            </a:r>
          </a:p>
          <a:p>
            <a:pPr marL="171450" indent="-171450">
              <a:buFont typeface="Arial"/>
              <a:buChar char="•"/>
            </a:pPr>
            <a:r>
              <a:rPr lang="en-US" sz="1000" b="1" dirty="0">
                <a:solidFill>
                  <a:srgbClr val="FF0000"/>
                </a:solidFill>
              </a:rPr>
              <a:t>Restricted square of light over the table</a:t>
            </a:r>
            <a:r>
              <a:rPr lang="en-US" sz="1000" dirty="0"/>
              <a:t> = </a:t>
            </a:r>
            <a:r>
              <a:rPr lang="en-US" sz="1000" b="1" dirty="0"/>
              <a:t>shows the family are trapped in a small space (similar to Anne Frank)</a:t>
            </a:r>
          </a:p>
          <a:p>
            <a:pPr marL="171450" indent="-171450">
              <a:buFont typeface="Arial"/>
              <a:buChar char="•"/>
            </a:pPr>
            <a:r>
              <a:rPr lang="en-US" sz="1000" b="1" dirty="0">
                <a:solidFill>
                  <a:srgbClr val="FF0000"/>
                </a:solidFill>
              </a:rPr>
              <a:t>Brighter white light in Son's Solo</a:t>
            </a:r>
            <a:r>
              <a:rPr lang="en-US" sz="1000" dirty="0"/>
              <a:t> = </a:t>
            </a:r>
            <a:r>
              <a:rPr lang="en-US" sz="1000" b="1" dirty="0"/>
              <a:t>panic, lights shining to interrogate the family.</a:t>
            </a:r>
          </a:p>
          <a:p>
            <a:pPr marL="171450" indent="-171450">
              <a:buFont typeface="Arial"/>
              <a:buChar char="•"/>
            </a:pPr>
            <a:r>
              <a:rPr lang="en-US" sz="1000" b="1" dirty="0">
                <a:solidFill>
                  <a:srgbClr val="FF0000"/>
                </a:solidFill>
              </a:rPr>
              <a:t>Lights fading to black out at the end</a:t>
            </a:r>
            <a:r>
              <a:rPr lang="en-US" sz="1000" dirty="0"/>
              <a:t> = </a:t>
            </a:r>
            <a:r>
              <a:rPr lang="en-US" sz="1000" b="1" dirty="0"/>
              <a:t>a sinister ending. The family possibly taken to a concentration camp.</a:t>
            </a:r>
          </a:p>
          <a:p>
            <a:endParaRPr lang="en-US" sz="800" b="1" dirty="0"/>
          </a:p>
        </p:txBody>
      </p:sp>
      <p:sp>
        <p:nvSpPr>
          <p:cNvPr id="36" name="TextBox 35">
            <a:extLst>
              <a:ext uri="{FF2B5EF4-FFF2-40B4-BE49-F238E27FC236}">
                <a16:creationId xmlns:a16="http://schemas.microsoft.com/office/drawing/2014/main" id="{C8E36BCA-09BB-E2CF-FFC6-A8845AFD8112}"/>
              </a:ext>
            </a:extLst>
          </p:cNvPr>
          <p:cNvSpPr txBox="1"/>
          <p:nvPr/>
        </p:nvSpPr>
        <p:spPr>
          <a:xfrm>
            <a:off x="4749118" y="0"/>
            <a:ext cx="5624389" cy="136960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1" u="sng" dirty="0"/>
              <a:t>Shadows (2014) by Christopher Bruce: </a:t>
            </a:r>
            <a:r>
              <a:rPr lang="en-GB" sz="2000" b="1" dirty="0">
                <a:hlinkClick r:id="rId13"/>
              </a:rPr>
              <a:t>Shadows Video</a:t>
            </a:r>
            <a:endParaRPr lang="en-US" sz="2000" b="1" dirty="0"/>
          </a:p>
          <a:p>
            <a:pPr algn="just"/>
            <a:r>
              <a:rPr lang="en-US" sz="1050" b="1" dirty="0">
                <a:solidFill>
                  <a:srgbClr val="FF0000"/>
                </a:solidFill>
              </a:rPr>
              <a:t>Stimulus</a:t>
            </a:r>
            <a:r>
              <a:rPr lang="en-US" sz="1050" b="1" dirty="0"/>
              <a:t> =</a:t>
            </a:r>
            <a:r>
              <a:rPr lang="en-US" sz="1050" dirty="0"/>
              <a:t> the music: </a:t>
            </a:r>
            <a:r>
              <a:rPr lang="en-US" sz="1050" b="1" dirty="0" err="1">
                <a:ea typeface="+mn-lt"/>
                <a:cs typeface="+mn-lt"/>
              </a:rPr>
              <a:t>Fratres</a:t>
            </a:r>
            <a:r>
              <a:rPr lang="en-US" sz="1050" dirty="0">
                <a:ea typeface="+mn-lt"/>
                <a:cs typeface="+mn-lt"/>
              </a:rPr>
              <a:t> for violin &amp; piano by </a:t>
            </a:r>
            <a:r>
              <a:rPr lang="en-US" sz="1050" b="1" dirty="0" err="1">
                <a:ea typeface="+mn-lt"/>
                <a:cs typeface="+mn-lt"/>
              </a:rPr>
              <a:t>Arvo</a:t>
            </a:r>
            <a:r>
              <a:rPr lang="en-US" sz="1050" b="1" dirty="0">
                <a:ea typeface="+mn-lt"/>
                <a:cs typeface="+mn-lt"/>
              </a:rPr>
              <a:t> Part. </a:t>
            </a:r>
            <a:r>
              <a:rPr lang="en-US" sz="1050" dirty="0">
                <a:ea typeface="+mn-lt"/>
                <a:cs typeface="+mn-lt"/>
              </a:rPr>
              <a:t>The relationships between </a:t>
            </a:r>
            <a:r>
              <a:rPr lang="en-US" sz="1050" b="1" dirty="0">
                <a:ea typeface="+mn-lt"/>
                <a:cs typeface="+mn-lt"/>
              </a:rPr>
              <a:t>family members </a:t>
            </a:r>
            <a:r>
              <a:rPr lang="en-US" sz="1050" dirty="0">
                <a:ea typeface="+mn-lt"/>
                <a:cs typeface="+mn-lt"/>
              </a:rPr>
              <a:t>as they deal with </a:t>
            </a:r>
            <a:r>
              <a:rPr lang="en-US" sz="1050" b="1" dirty="0">
                <a:ea typeface="+mn-lt"/>
                <a:cs typeface="+mn-lt"/>
              </a:rPr>
              <a:t>the fear of an outside force</a:t>
            </a:r>
            <a:r>
              <a:rPr lang="en-US" sz="1050" dirty="0">
                <a:ea typeface="+mn-lt"/>
                <a:cs typeface="+mn-lt"/>
              </a:rPr>
              <a:t>.</a:t>
            </a:r>
          </a:p>
          <a:p>
            <a:pPr algn="just"/>
            <a:r>
              <a:rPr lang="en-US" sz="1050" b="1" dirty="0">
                <a:solidFill>
                  <a:srgbClr val="FF0000"/>
                </a:solidFill>
              </a:rPr>
              <a:t>Choreographic Intention</a:t>
            </a:r>
            <a:r>
              <a:rPr lang="en-US" sz="1050" dirty="0">
                <a:solidFill>
                  <a:srgbClr val="FF0000"/>
                </a:solidFill>
              </a:rPr>
              <a:t> </a:t>
            </a:r>
            <a:r>
              <a:rPr lang="en-US" sz="1050" dirty="0"/>
              <a:t>= </a:t>
            </a:r>
            <a:r>
              <a:rPr lang="en-US" sz="1050" dirty="0">
                <a:ea typeface="+mn-lt"/>
                <a:cs typeface="+mn-lt"/>
              </a:rPr>
              <a:t>A </a:t>
            </a:r>
            <a:r>
              <a:rPr lang="en-US" sz="1050" b="1" dirty="0">
                <a:ea typeface="+mn-lt"/>
                <a:cs typeface="+mn-lt"/>
              </a:rPr>
              <a:t>small family</a:t>
            </a:r>
            <a:r>
              <a:rPr lang="en-US" sz="1050" dirty="0">
                <a:ea typeface="+mn-lt"/>
                <a:cs typeface="+mn-lt"/>
              </a:rPr>
              <a:t>, possibly Eastern European, facing </a:t>
            </a:r>
            <a:r>
              <a:rPr lang="en-US" sz="1050" b="1" dirty="0">
                <a:ea typeface="+mn-lt"/>
                <a:cs typeface="+mn-lt"/>
              </a:rPr>
              <a:t>deprivation and the fear of what lies outside their home</a:t>
            </a:r>
            <a:r>
              <a:rPr lang="en-US" sz="1050" dirty="0">
                <a:ea typeface="+mn-lt"/>
                <a:cs typeface="+mn-lt"/>
              </a:rPr>
              <a:t>. </a:t>
            </a:r>
          </a:p>
          <a:p>
            <a:pPr algn="just"/>
            <a:r>
              <a:rPr lang="en-US" sz="1050" dirty="0">
                <a:ea typeface="+mn-lt"/>
                <a:cs typeface="+mn-lt"/>
              </a:rPr>
              <a:t>Bruce has stated that the Holocaust could be the source for the work with a family waiting to be taken to a concentration camp. However the story and setting is open to interpretation.</a:t>
            </a:r>
          </a:p>
        </p:txBody>
      </p:sp>
      <p:sp>
        <p:nvSpPr>
          <p:cNvPr id="37" name="TextBox 36">
            <a:extLst>
              <a:ext uri="{FF2B5EF4-FFF2-40B4-BE49-F238E27FC236}">
                <a16:creationId xmlns:a16="http://schemas.microsoft.com/office/drawing/2014/main" id="{F4B4A154-5A74-0C93-962B-12F63F4AF332}"/>
              </a:ext>
            </a:extLst>
          </p:cNvPr>
          <p:cNvSpPr txBox="1"/>
          <p:nvPr/>
        </p:nvSpPr>
        <p:spPr>
          <a:xfrm>
            <a:off x="1285874" y="5036911"/>
            <a:ext cx="3587749"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FF0000"/>
                </a:solidFill>
                <a:ea typeface="+mn-lt"/>
                <a:cs typeface="+mn-lt"/>
              </a:rPr>
              <a:t>Costume</a:t>
            </a:r>
            <a:r>
              <a:rPr lang="en-US" sz="1400" b="1" dirty="0">
                <a:ea typeface="+mn-lt"/>
                <a:cs typeface="+mn-lt"/>
              </a:rPr>
              <a:t> </a:t>
            </a:r>
            <a:r>
              <a:rPr lang="en-US" sz="1400" b="1" dirty="0">
                <a:solidFill>
                  <a:srgbClr val="FF0000"/>
                </a:solidFill>
                <a:ea typeface="+mn-lt"/>
                <a:cs typeface="+mn-lt"/>
              </a:rPr>
              <a:t>Descriptions</a:t>
            </a:r>
            <a:endParaRPr lang="en-US" sz="1400" dirty="0">
              <a:solidFill>
                <a:srgbClr val="FF0000"/>
              </a:solidFill>
            </a:endParaRPr>
          </a:p>
          <a:p>
            <a:r>
              <a:rPr lang="en-US" sz="1000" b="1" dirty="0">
                <a:ea typeface="+mn-lt"/>
                <a:cs typeface="+mn-lt"/>
              </a:rPr>
              <a:t>Mother:</a:t>
            </a:r>
            <a:r>
              <a:rPr lang="en-US" sz="1000" dirty="0">
                <a:ea typeface="+mn-lt"/>
                <a:cs typeface="+mn-lt"/>
              </a:rPr>
              <a:t> floral 1940’s tea dress, pink flowers, short puffed sleeves, calf length flared skirt, fitted waist, hair in bun </a:t>
            </a:r>
            <a:endParaRPr lang="en-US" dirty="0"/>
          </a:p>
          <a:p>
            <a:r>
              <a:rPr lang="en-US" sz="1000" b="1" dirty="0">
                <a:ea typeface="+mn-lt"/>
                <a:cs typeface="+mn-lt"/>
              </a:rPr>
              <a:t>Father: </a:t>
            </a:r>
            <a:r>
              <a:rPr lang="en-US" sz="1000" dirty="0">
                <a:ea typeface="+mn-lt"/>
                <a:cs typeface="+mn-lt"/>
              </a:rPr>
              <a:t>collarless cotton white shirt with faint stripes, rolled up sleeves, grey trousers, brown waistcoat </a:t>
            </a:r>
          </a:p>
          <a:p>
            <a:r>
              <a:rPr lang="en-US" sz="1000" b="1" dirty="0">
                <a:ea typeface="+mn-lt"/>
                <a:cs typeface="+mn-lt"/>
              </a:rPr>
              <a:t>Son: </a:t>
            </a:r>
            <a:r>
              <a:rPr lang="en-US" sz="1000" dirty="0">
                <a:ea typeface="+mn-lt"/>
                <a:cs typeface="+mn-lt"/>
              </a:rPr>
              <a:t>collarless white shirt, untucked, buttons undone at top, rolled up sleeves, grey trousers. </a:t>
            </a:r>
          </a:p>
          <a:p>
            <a:r>
              <a:rPr lang="en-US" sz="1000" b="1" dirty="0">
                <a:ea typeface="+mn-lt"/>
                <a:cs typeface="+mn-lt"/>
              </a:rPr>
              <a:t>Daughter:</a:t>
            </a:r>
            <a:r>
              <a:rPr lang="en-US" sz="1000" dirty="0">
                <a:ea typeface="+mn-lt"/>
                <a:cs typeface="+mn-lt"/>
              </a:rPr>
              <a:t> delicate pastel cotton blouse, puffed short sleeves, pleat ed front, grey below the knee A line skirt, hair in ponytail</a:t>
            </a:r>
          </a:p>
          <a:p>
            <a:r>
              <a:rPr lang="en-US" sz="1000" dirty="0"/>
              <a:t>At the end: The Mother helps the children put on oversized coats and shoes as the leave the sanctuary of the room.</a:t>
            </a:r>
          </a:p>
        </p:txBody>
      </p:sp>
      <p:sp>
        <p:nvSpPr>
          <p:cNvPr id="41" name="TextBox 40">
            <a:extLst>
              <a:ext uri="{FF2B5EF4-FFF2-40B4-BE49-F238E27FC236}">
                <a16:creationId xmlns:a16="http://schemas.microsoft.com/office/drawing/2014/main" id="{923EC585-BC80-BF5D-A033-217668FB7F8A}"/>
              </a:ext>
            </a:extLst>
          </p:cNvPr>
          <p:cNvSpPr txBox="1"/>
          <p:nvPr/>
        </p:nvSpPr>
        <p:spPr>
          <a:xfrm>
            <a:off x="7227721" y="5799344"/>
            <a:ext cx="38326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FF0000"/>
                </a:solidFill>
              </a:rPr>
              <a:t>Aural Setting </a:t>
            </a:r>
            <a:r>
              <a:rPr lang="en-US" sz="1400" b="1" dirty="0"/>
              <a:t>&amp; Interpretations </a:t>
            </a:r>
          </a:p>
          <a:p>
            <a:pPr marL="285750" indent="-285750">
              <a:buFont typeface="Arial"/>
              <a:buChar char="•"/>
            </a:pPr>
            <a:r>
              <a:rPr lang="en-US" sz="1000" b="1" dirty="0" err="1">
                <a:solidFill>
                  <a:srgbClr val="FF0000"/>
                </a:solidFill>
              </a:rPr>
              <a:t>Fratres</a:t>
            </a:r>
            <a:r>
              <a:rPr lang="en-US" sz="1000" b="1" dirty="0">
                <a:solidFill>
                  <a:srgbClr val="FF0000"/>
                </a:solidFill>
              </a:rPr>
              <a:t> by Avro Part: Violin and piano </a:t>
            </a:r>
            <a:r>
              <a:rPr lang="en-US" sz="1000" dirty="0"/>
              <a:t>–</a:t>
            </a:r>
            <a:r>
              <a:rPr lang="en-US" sz="1000" b="1" dirty="0"/>
              <a:t> melancholy mood</a:t>
            </a:r>
            <a:endParaRPr lang="en-US" b="1" dirty="0"/>
          </a:p>
          <a:p>
            <a:pPr marL="285750" indent="-285750">
              <a:buFont typeface="Arial"/>
              <a:buChar char="•"/>
            </a:pPr>
            <a:r>
              <a:rPr lang="en-US" sz="1000" b="1" dirty="0">
                <a:solidFill>
                  <a:srgbClr val="FF0000"/>
                </a:solidFill>
              </a:rPr>
              <a:t>Faster tempo sections </a:t>
            </a:r>
            <a:r>
              <a:rPr lang="en-US" sz="1000" dirty="0"/>
              <a:t>= </a:t>
            </a:r>
            <a:r>
              <a:rPr lang="en-US" sz="1000" b="1" dirty="0"/>
              <a:t>panic and frustration (Son's Solo)</a:t>
            </a:r>
            <a:endParaRPr lang="en-US" b="1" dirty="0"/>
          </a:p>
          <a:p>
            <a:pPr marL="285750" indent="-285750">
              <a:buFont typeface="Arial"/>
              <a:buChar char="•"/>
            </a:pPr>
            <a:r>
              <a:rPr lang="en-US" sz="1000" b="1" dirty="0">
                <a:solidFill>
                  <a:srgbClr val="FF0000"/>
                </a:solidFill>
              </a:rPr>
              <a:t>Repeated low piano notes </a:t>
            </a:r>
            <a:r>
              <a:rPr lang="en-US" sz="1000" dirty="0"/>
              <a:t>= </a:t>
            </a:r>
            <a:r>
              <a:rPr lang="en-US" sz="1000" b="1" dirty="0"/>
              <a:t>signify a change of section and sinister, dark threat</a:t>
            </a:r>
          </a:p>
          <a:p>
            <a:pPr marL="285750" indent="-285750">
              <a:buFont typeface="Arial"/>
              <a:buChar char="•"/>
            </a:pPr>
            <a:r>
              <a:rPr lang="en-US" sz="1000" b="1" dirty="0">
                <a:solidFill>
                  <a:srgbClr val="FF0000"/>
                </a:solidFill>
              </a:rPr>
              <a:t>Higher notes </a:t>
            </a:r>
            <a:r>
              <a:rPr lang="en-US" sz="1000" dirty="0"/>
              <a:t>= </a:t>
            </a:r>
            <a:r>
              <a:rPr lang="en-US" sz="1000" b="1" dirty="0"/>
              <a:t>panic and a reference to happier times</a:t>
            </a:r>
          </a:p>
        </p:txBody>
      </p:sp>
      <p:sp>
        <p:nvSpPr>
          <p:cNvPr id="43" name="TextBox 42">
            <a:extLst>
              <a:ext uri="{FF2B5EF4-FFF2-40B4-BE49-F238E27FC236}">
                <a16:creationId xmlns:a16="http://schemas.microsoft.com/office/drawing/2014/main" id="{49D6964E-BFEE-B077-1CB0-25470ED77CE4}"/>
              </a:ext>
            </a:extLst>
          </p:cNvPr>
          <p:cNvSpPr txBox="1"/>
          <p:nvPr/>
        </p:nvSpPr>
        <p:spPr>
          <a:xfrm>
            <a:off x="7314771" y="5052954"/>
            <a:ext cx="41243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FF0000"/>
                </a:solidFill>
              </a:rPr>
              <a:t>Props </a:t>
            </a:r>
            <a:r>
              <a:rPr lang="en-US" sz="1400" b="1" dirty="0"/>
              <a:t>and Interpretations</a:t>
            </a:r>
          </a:p>
          <a:p>
            <a:r>
              <a:rPr lang="en-US" sz="1000" b="1" dirty="0">
                <a:solidFill>
                  <a:srgbClr val="FF0000"/>
                </a:solidFill>
              </a:rPr>
              <a:t>A table, 2 stools, a bench, hat stand, suitcases </a:t>
            </a:r>
            <a:r>
              <a:rPr lang="en-US" sz="1000" b="1" dirty="0"/>
              <a:t>= the family are in a </a:t>
            </a:r>
          </a:p>
          <a:p>
            <a:r>
              <a:rPr lang="en-US" sz="1000" b="1" dirty="0"/>
              <a:t>simple room, living in poverty as the furniture is basic. They pack their belongings into a suitcase as they leave</a:t>
            </a:r>
          </a:p>
        </p:txBody>
      </p:sp>
      <p:sp>
        <p:nvSpPr>
          <p:cNvPr id="45" name="Rectangle: Rounded Corners 44">
            <a:extLst>
              <a:ext uri="{FF2B5EF4-FFF2-40B4-BE49-F238E27FC236}">
                <a16:creationId xmlns:a16="http://schemas.microsoft.com/office/drawing/2014/main" id="{48CEAB69-191D-FD1E-6E5E-73AE762297C9}"/>
              </a:ext>
            </a:extLst>
          </p:cNvPr>
          <p:cNvSpPr/>
          <p:nvPr/>
        </p:nvSpPr>
        <p:spPr>
          <a:xfrm>
            <a:off x="6102803" y="1512660"/>
            <a:ext cx="1496784" cy="8436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rgbClr val="FF0000"/>
                </a:solidFill>
              </a:rPr>
              <a:t>Dance Style</a:t>
            </a:r>
          </a:p>
          <a:p>
            <a:pPr algn="ctr"/>
            <a:r>
              <a:rPr lang="en-US" sz="1200" dirty="0"/>
              <a:t>Neo- classical</a:t>
            </a:r>
          </a:p>
          <a:p>
            <a:pPr algn="ctr"/>
            <a:r>
              <a:rPr lang="en-US" sz="1200" dirty="0"/>
              <a:t>(</a:t>
            </a:r>
            <a:r>
              <a:rPr lang="en-US" sz="1100" dirty="0"/>
              <a:t>contemporary, with balletic vocabulary)</a:t>
            </a:r>
          </a:p>
        </p:txBody>
      </p:sp>
      <p:pic>
        <p:nvPicPr>
          <p:cNvPr id="46" name="Picture 45" descr="Izzy Watkins EPQ- Directing a play: Sets and Stages">
            <a:extLst>
              <a:ext uri="{FF2B5EF4-FFF2-40B4-BE49-F238E27FC236}">
                <a16:creationId xmlns:a16="http://schemas.microsoft.com/office/drawing/2014/main" id="{81998C7E-E868-6FBD-D23E-C2705603006A}"/>
              </a:ext>
            </a:extLst>
          </p:cNvPr>
          <p:cNvPicPr>
            <a:picLocks noChangeAspect="1"/>
          </p:cNvPicPr>
          <p:nvPr/>
        </p:nvPicPr>
        <p:blipFill>
          <a:blip r:embed="rId14"/>
          <a:stretch>
            <a:fillRect/>
          </a:stretch>
        </p:blipFill>
        <p:spPr>
          <a:xfrm>
            <a:off x="6563075" y="2998973"/>
            <a:ext cx="1424669" cy="957037"/>
          </a:xfrm>
          <a:prstGeom prst="rect">
            <a:avLst/>
          </a:prstGeom>
        </p:spPr>
      </p:pic>
      <p:sp>
        <p:nvSpPr>
          <p:cNvPr id="48" name="TextBox 47">
            <a:extLst>
              <a:ext uri="{FF2B5EF4-FFF2-40B4-BE49-F238E27FC236}">
                <a16:creationId xmlns:a16="http://schemas.microsoft.com/office/drawing/2014/main" id="{B64ECFB2-746C-B396-3567-DDBDA67DD30D}"/>
              </a:ext>
            </a:extLst>
          </p:cNvPr>
          <p:cNvSpPr txBox="1"/>
          <p:nvPr/>
        </p:nvSpPr>
        <p:spPr>
          <a:xfrm>
            <a:off x="6169811" y="3805883"/>
            <a:ext cx="21726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FF0000"/>
                </a:solidFill>
              </a:rPr>
              <a:t>Performance </a:t>
            </a:r>
            <a:endParaRPr lang="en-US" dirty="0">
              <a:solidFill>
                <a:srgbClr val="FF0000"/>
              </a:solidFill>
            </a:endParaRPr>
          </a:p>
          <a:p>
            <a:r>
              <a:rPr lang="en-US" sz="1200" b="1" dirty="0">
                <a:solidFill>
                  <a:srgbClr val="FF0000"/>
                </a:solidFill>
              </a:rPr>
              <a:t>Environment: </a:t>
            </a:r>
            <a:r>
              <a:rPr lang="en-US" sz="1200" b="1" dirty="0"/>
              <a:t>End Stage</a:t>
            </a:r>
            <a:endParaRPr lang="en-US" dirty="0"/>
          </a:p>
        </p:txBody>
      </p:sp>
      <p:pic>
        <p:nvPicPr>
          <p:cNvPr id="2" name="Picture 1"/>
          <p:cNvPicPr>
            <a:picLocks noChangeAspect="1"/>
          </p:cNvPicPr>
          <p:nvPr/>
        </p:nvPicPr>
        <p:blipFill rotWithShape="1">
          <a:blip r:embed="rId15"/>
          <a:srcRect l="26038" t="21537" r="36508" b="13560"/>
          <a:stretch/>
        </p:blipFill>
        <p:spPr>
          <a:xfrm>
            <a:off x="7077127" y="4308604"/>
            <a:ext cx="808471" cy="788055"/>
          </a:xfrm>
          <a:prstGeom prst="rect">
            <a:avLst/>
          </a:prstGeom>
        </p:spPr>
      </p:pic>
      <p:pic>
        <p:nvPicPr>
          <p:cNvPr id="3" name="Picture 2"/>
          <p:cNvPicPr>
            <a:picLocks noChangeAspect="1"/>
          </p:cNvPicPr>
          <p:nvPr/>
        </p:nvPicPr>
        <p:blipFill rotWithShape="1">
          <a:blip r:embed="rId16"/>
          <a:srcRect l="15869" t="49697" r="59440" b="21426"/>
          <a:stretch/>
        </p:blipFill>
        <p:spPr>
          <a:xfrm>
            <a:off x="10984260" y="4957413"/>
            <a:ext cx="1034565" cy="680635"/>
          </a:xfrm>
          <a:prstGeom prst="rect">
            <a:avLst/>
          </a:prstGeom>
        </p:spPr>
      </p:pic>
      <p:pic>
        <p:nvPicPr>
          <p:cNvPr id="42" name="Picture 20" descr="Thinking emoji illustration, Emojipedia Sticker Emoticon, Thinking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04109" y="673735"/>
            <a:ext cx="213157" cy="213157"/>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4" name="Picture 18" descr="Clipart Of A Light Bulb"/>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4640682" y="303381"/>
            <a:ext cx="164730" cy="30036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2" descr="Musical clip art music notes free rf music notes clipart image ..."/>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256304" y="5673429"/>
            <a:ext cx="416189" cy="4550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03103" y="5110443"/>
            <a:ext cx="2372306" cy="1800493"/>
          </a:xfrm>
          <a:prstGeom prst="rect">
            <a:avLst/>
          </a:prstGeom>
          <a:noFill/>
        </p:spPr>
        <p:txBody>
          <a:bodyPr wrap="square" rtlCol="0">
            <a:spAutoFit/>
          </a:bodyPr>
          <a:lstStyle/>
          <a:p>
            <a:pPr algn="ctr"/>
            <a:r>
              <a:rPr lang="en-US" sz="1400" b="1" u="sng" dirty="0">
                <a:solidFill>
                  <a:srgbClr val="FF0000"/>
                </a:solidFill>
              </a:rPr>
              <a:t>Costume Intentions</a:t>
            </a:r>
            <a:endParaRPr lang="en-US" sz="2800" dirty="0"/>
          </a:p>
          <a:p>
            <a:pPr algn="ctr"/>
            <a:endParaRPr lang="en-US" sz="900" b="1" dirty="0"/>
          </a:p>
          <a:p>
            <a:r>
              <a:rPr lang="en-US" sz="1000" b="1" dirty="0"/>
              <a:t>The era of 1930s/1940s</a:t>
            </a:r>
          </a:p>
          <a:p>
            <a:endParaRPr lang="en-US" sz="1000" dirty="0"/>
          </a:p>
          <a:p>
            <a:r>
              <a:rPr lang="en-US" sz="1000" dirty="0"/>
              <a:t>The family are living in </a:t>
            </a:r>
            <a:r>
              <a:rPr lang="en-US" sz="1000" b="1" dirty="0"/>
              <a:t>poverty </a:t>
            </a:r>
            <a:r>
              <a:rPr lang="en-US" sz="1000" dirty="0"/>
              <a:t>as the clothes are hand-me-downs and </a:t>
            </a:r>
            <a:r>
              <a:rPr lang="en-US" sz="1000" b="1" dirty="0"/>
              <a:t>oversized</a:t>
            </a:r>
          </a:p>
          <a:p>
            <a:endParaRPr lang="en-US" sz="1000" dirty="0"/>
          </a:p>
          <a:p>
            <a:r>
              <a:rPr lang="en-US" sz="1000" dirty="0"/>
              <a:t>Their </a:t>
            </a:r>
            <a:r>
              <a:rPr lang="en-US" sz="1000" b="1" dirty="0"/>
              <a:t>identity</a:t>
            </a:r>
            <a:r>
              <a:rPr lang="en-US" sz="1000" dirty="0"/>
              <a:t> in the family is made clear: son, brother, daughter, mother</a:t>
            </a:r>
          </a:p>
          <a:p>
            <a:endParaRPr lang="en-GB" dirty="0"/>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8291DB3-DACB-9E23-7F8B-A6C8DE5DA15F}"/>
              </a:ext>
            </a:extLst>
          </p:cNvPr>
          <p:cNvSpPr txBox="1"/>
          <p:nvPr/>
        </p:nvSpPr>
        <p:spPr>
          <a:xfrm>
            <a:off x="8129791" y="4213297"/>
            <a:ext cx="3877036" cy="95410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u="sng" dirty="0">
                <a:solidFill>
                  <a:srgbClr val="FF0000"/>
                </a:solidFill>
              </a:rPr>
              <a:t>Key Actions</a:t>
            </a:r>
            <a:r>
              <a:rPr lang="en-US" sz="1400" b="1" u="sng" dirty="0"/>
              <a:t> and Interpretations:</a:t>
            </a:r>
          </a:p>
          <a:p>
            <a:r>
              <a:rPr lang="en-US" sz="1050" b="1" dirty="0">
                <a:solidFill>
                  <a:srgbClr val="FF0000"/>
                </a:solidFill>
              </a:rPr>
              <a:t>Ninja Walk Motif: </a:t>
            </a:r>
            <a:r>
              <a:rPr lang="en-US" sz="1050" b="1" dirty="0"/>
              <a:t>shows the urgency to express themselves through hip hop – developed as </a:t>
            </a:r>
            <a:r>
              <a:rPr lang="en-US" sz="1050" b="1" dirty="0">
                <a:solidFill>
                  <a:srgbClr val="FF0000"/>
                </a:solidFill>
              </a:rPr>
              <a:t>Ninja Slide, Ninja Static, adding head rolls, changing pathways, formations and directions</a:t>
            </a:r>
          </a:p>
          <a:p>
            <a:endParaRPr lang="en-US" sz="1050" b="1" dirty="0">
              <a:solidFill>
                <a:srgbClr val="FF0000"/>
              </a:solidFill>
            </a:endParaRPr>
          </a:p>
        </p:txBody>
      </p:sp>
      <p:sp>
        <p:nvSpPr>
          <p:cNvPr id="27" name="TextBox 26">
            <a:extLst>
              <a:ext uri="{FF2B5EF4-FFF2-40B4-BE49-F238E27FC236}">
                <a16:creationId xmlns:a16="http://schemas.microsoft.com/office/drawing/2014/main" id="{3A13A93A-8F9B-8FBF-9190-8F89FB0E9457}"/>
              </a:ext>
            </a:extLst>
          </p:cNvPr>
          <p:cNvSpPr txBox="1"/>
          <p:nvPr/>
        </p:nvSpPr>
        <p:spPr>
          <a:xfrm>
            <a:off x="1937453" y="3875223"/>
            <a:ext cx="2384906"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2</a:t>
            </a:r>
            <a:r>
              <a:rPr lang="en-US" sz="900" b="1" u="sng" dirty="0"/>
              <a:t>. Growth and Struggle:</a:t>
            </a:r>
            <a:r>
              <a:rPr lang="en-US" sz="900" dirty="0"/>
              <a:t> The struggle to </a:t>
            </a:r>
            <a:r>
              <a:rPr lang="en-US" sz="900" b="1" dirty="0"/>
              <a:t>bring hip hop from the streets to the theatre</a:t>
            </a:r>
            <a:r>
              <a:rPr lang="en-US" sz="900" dirty="0"/>
              <a:t>. ‘</a:t>
            </a:r>
            <a:r>
              <a:rPr lang="en-US" sz="900" b="1" dirty="0"/>
              <a:t>Going against the crowd’</a:t>
            </a:r>
            <a:r>
              <a:rPr lang="en-US" sz="900" dirty="0"/>
              <a:t> (</a:t>
            </a:r>
            <a:r>
              <a:rPr lang="en-US" sz="900" dirty="0" err="1"/>
              <a:t>Krumping</a:t>
            </a:r>
            <a:r>
              <a:rPr lang="en-US" sz="900" dirty="0"/>
              <a:t> in the rugby scrum). Solo dancer dances into a crowd and towards the side lights. Hip hop music (</a:t>
            </a:r>
            <a:r>
              <a:rPr lang="en-US" sz="900" b="1" dirty="0"/>
              <a:t>lyrics “I feel you’re the one”) Action and reaction </a:t>
            </a:r>
            <a:r>
              <a:rPr lang="en-US" sz="900" dirty="0"/>
              <a:t>– taking people with you as hip hop develops. Section of chaos convey the </a:t>
            </a:r>
            <a:r>
              <a:rPr lang="en-US" sz="900" b="1" dirty="0"/>
              <a:t>chaos and order</a:t>
            </a:r>
            <a:r>
              <a:rPr lang="en-US" sz="900" dirty="0"/>
              <a:t> intention in the dance.</a:t>
            </a:r>
            <a:endParaRPr lang="en-US" sz="900" b="1" dirty="0">
              <a:solidFill>
                <a:srgbClr val="FF0000"/>
              </a:solidFill>
            </a:endParaRPr>
          </a:p>
        </p:txBody>
      </p:sp>
      <p:sp>
        <p:nvSpPr>
          <p:cNvPr id="28" name="TextBox 27">
            <a:extLst>
              <a:ext uri="{FF2B5EF4-FFF2-40B4-BE49-F238E27FC236}">
                <a16:creationId xmlns:a16="http://schemas.microsoft.com/office/drawing/2014/main" id="{CD668E3C-A832-83F8-9574-A8679B654BE8}"/>
              </a:ext>
            </a:extLst>
          </p:cNvPr>
          <p:cNvSpPr txBox="1"/>
          <p:nvPr/>
        </p:nvSpPr>
        <p:spPr>
          <a:xfrm>
            <a:off x="44955" y="4046561"/>
            <a:ext cx="2021423" cy="11849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AutoNum type="arabicPeriod"/>
            </a:pPr>
            <a:r>
              <a:rPr lang="en-US" sz="900" b="1" u="sng" dirty="0"/>
              <a:t>Genesis: </a:t>
            </a:r>
            <a:r>
              <a:rPr lang="en-US" sz="900" dirty="0"/>
              <a:t>The </a:t>
            </a:r>
            <a:r>
              <a:rPr lang="en-US" sz="900" b="1" dirty="0"/>
              <a:t>birth of hip hop</a:t>
            </a:r>
            <a:r>
              <a:rPr lang="en-US" sz="900" dirty="0"/>
              <a:t>. Action and reaction. Individual dancers have </a:t>
            </a:r>
            <a:r>
              <a:rPr lang="en-US" sz="900" b="1" dirty="0"/>
              <a:t>solos</a:t>
            </a:r>
            <a:r>
              <a:rPr lang="en-US" sz="900" dirty="0"/>
              <a:t>. Circular lights convey a ‘womb-like’ environment. Hip hop music (lyrics “let the beat drop”. Introduction of the Ninja Walk motif.</a:t>
            </a:r>
            <a:endParaRPr lang="en-US" sz="900" b="1" u="sng" dirty="0"/>
          </a:p>
          <a:p>
            <a:endParaRPr lang="en-US" sz="800" dirty="0">
              <a:solidFill>
                <a:srgbClr val="FF0000"/>
              </a:solidFill>
            </a:endParaRPr>
          </a:p>
        </p:txBody>
      </p:sp>
      <p:sp>
        <p:nvSpPr>
          <p:cNvPr id="31" name="TextBox 30">
            <a:extLst>
              <a:ext uri="{FF2B5EF4-FFF2-40B4-BE49-F238E27FC236}">
                <a16:creationId xmlns:a16="http://schemas.microsoft.com/office/drawing/2014/main" id="{95B7F4B9-2458-7377-668F-B9F1471FBDD6}"/>
              </a:ext>
            </a:extLst>
          </p:cNvPr>
          <p:cNvSpPr txBox="1"/>
          <p:nvPr/>
        </p:nvSpPr>
        <p:spPr>
          <a:xfrm>
            <a:off x="5988596" y="3931969"/>
            <a:ext cx="220529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u="sng" dirty="0"/>
              <a:t>4 Empowerment: </a:t>
            </a:r>
            <a:r>
              <a:rPr lang="en-US" sz="900" dirty="0"/>
              <a:t>The dancers are finally </a:t>
            </a:r>
            <a:r>
              <a:rPr lang="en-US" sz="900" b="1" dirty="0"/>
              <a:t>free to express themselves through hip hop</a:t>
            </a:r>
            <a:r>
              <a:rPr lang="en-US" sz="900" dirty="0"/>
              <a:t>. Each dancer has a </a:t>
            </a:r>
            <a:r>
              <a:rPr lang="en-US" sz="900" b="1" dirty="0"/>
              <a:t>solo</a:t>
            </a:r>
            <a:r>
              <a:rPr lang="en-US" sz="900" dirty="0"/>
              <a:t> in each hip hop style. The </a:t>
            </a:r>
            <a:r>
              <a:rPr lang="en-US" sz="900" b="1" dirty="0"/>
              <a:t>Ninja Walk motif is developed using pathways and embellishment </a:t>
            </a:r>
            <a:r>
              <a:rPr lang="en-US" sz="900" dirty="0"/>
              <a:t>(adding a head roll). Music</a:t>
            </a:r>
            <a:r>
              <a:rPr lang="en-US" sz="900" b="1" dirty="0"/>
              <a:t>: </a:t>
            </a:r>
            <a:r>
              <a:rPr lang="en-US" sz="900" b="1" dirty="0" err="1"/>
              <a:t>Til</a:t>
            </a:r>
            <a:r>
              <a:rPr lang="en-US" sz="900" b="1" dirty="0"/>
              <a:t> Enda by </a:t>
            </a:r>
            <a:r>
              <a:rPr lang="en-US" sz="900" b="1" dirty="0" err="1"/>
              <a:t>Olafar</a:t>
            </a:r>
            <a:r>
              <a:rPr lang="en-US" sz="900" b="1" dirty="0"/>
              <a:t> Arnolds fuses hip hop and classical</a:t>
            </a:r>
            <a:r>
              <a:rPr lang="en-US" sz="900" dirty="0"/>
              <a:t>, to show both styles are as important as each other.</a:t>
            </a:r>
            <a:endParaRPr lang="en-US" sz="900" b="1" dirty="0">
              <a:solidFill>
                <a:srgbClr val="FF0000"/>
              </a:solidFill>
            </a:endParaRPr>
          </a:p>
        </p:txBody>
      </p:sp>
      <p:sp>
        <p:nvSpPr>
          <p:cNvPr id="32" name="TextBox 31">
            <a:extLst>
              <a:ext uri="{FF2B5EF4-FFF2-40B4-BE49-F238E27FC236}">
                <a16:creationId xmlns:a16="http://schemas.microsoft.com/office/drawing/2014/main" id="{EACAC952-C08E-B36E-F3C7-95259B65AA79}"/>
              </a:ext>
            </a:extLst>
          </p:cNvPr>
          <p:cNvSpPr txBox="1"/>
          <p:nvPr/>
        </p:nvSpPr>
        <p:spPr>
          <a:xfrm>
            <a:off x="4195125" y="3890349"/>
            <a:ext cx="1870019"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u="sng" dirty="0"/>
              <a:t>3. Connection and Flow: </a:t>
            </a:r>
            <a:r>
              <a:rPr lang="en-US" sz="900" dirty="0" err="1"/>
              <a:t>Kenrick</a:t>
            </a:r>
            <a:r>
              <a:rPr lang="en-US" sz="900" dirty="0"/>
              <a:t> and the female dancer perform an </a:t>
            </a:r>
            <a:r>
              <a:rPr lang="en-US" sz="900" b="1" dirty="0"/>
              <a:t>action and reaction duet</a:t>
            </a:r>
            <a:r>
              <a:rPr lang="en-US" sz="900" dirty="0"/>
              <a:t>  using</a:t>
            </a:r>
            <a:r>
              <a:rPr lang="en-US" sz="900" b="1" dirty="0"/>
              <a:t> popping and locking to classical music</a:t>
            </a:r>
            <a:r>
              <a:rPr lang="en-US" sz="900" dirty="0"/>
              <a:t>. They pass a ball of energy between them. This could link to the teaching of hip hop to others. The </a:t>
            </a:r>
            <a:r>
              <a:rPr lang="en-US" sz="900" b="1" dirty="0"/>
              <a:t>classical music </a:t>
            </a:r>
            <a:r>
              <a:rPr lang="en-US" sz="900" dirty="0"/>
              <a:t>gives hip hop the same status as ballet,.</a:t>
            </a:r>
            <a:endParaRPr lang="en-US" sz="900" b="1" dirty="0"/>
          </a:p>
        </p:txBody>
      </p:sp>
      <p:sp>
        <p:nvSpPr>
          <p:cNvPr id="34" name="Oval 33">
            <a:extLst>
              <a:ext uri="{FF2B5EF4-FFF2-40B4-BE49-F238E27FC236}">
                <a16:creationId xmlns:a16="http://schemas.microsoft.com/office/drawing/2014/main" id="{C3710B25-AE98-20ED-280B-980D63E8D650}"/>
              </a:ext>
            </a:extLst>
          </p:cNvPr>
          <p:cNvSpPr/>
          <p:nvPr/>
        </p:nvSpPr>
        <p:spPr>
          <a:xfrm>
            <a:off x="2490959" y="1438398"/>
            <a:ext cx="1999549" cy="12031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Structure:</a:t>
            </a:r>
            <a:endParaRPr lang="en-US" sz="1600" dirty="0">
              <a:solidFill>
                <a:srgbClr val="FF0000"/>
              </a:solidFill>
            </a:endParaRPr>
          </a:p>
          <a:p>
            <a:pPr algn="ctr"/>
            <a:r>
              <a:rPr lang="en-US" sz="1200" b="1" dirty="0"/>
              <a:t>Episodic</a:t>
            </a:r>
          </a:p>
          <a:p>
            <a:pPr algn="ctr"/>
            <a:r>
              <a:rPr lang="en-US" sz="1200" b="1" dirty="0"/>
              <a:t>A,B,C,D </a:t>
            </a:r>
            <a:endParaRPr lang="en-US" dirty="0"/>
          </a:p>
        </p:txBody>
      </p:sp>
      <p:sp>
        <p:nvSpPr>
          <p:cNvPr id="35" name="TextBox 34">
            <a:extLst>
              <a:ext uri="{FF2B5EF4-FFF2-40B4-BE49-F238E27FC236}">
                <a16:creationId xmlns:a16="http://schemas.microsoft.com/office/drawing/2014/main" id="{986EC0F3-BF70-C278-DEDE-D1817E554EF1}"/>
              </a:ext>
            </a:extLst>
          </p:cNvPr>
          <p:cNvSpPr txBox="1"/>
          <p:nvPr/>
        </p:nvSpPr>
        <p:spPr>
          <a:xfrm>
            <a:off x="7704646" y="1299749"/>
            <a:ext cx="4482564" cy="273151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rPr>
              <a:t>Lighting </a:t>
            </a:r>
            <a:r>
              <a:rPr lang="en-US" sz="1400" b="1" u="sng" dirty="0"/>
              <a:t> and Interpretations</a:t>
            </a:r>
          </a:p>
          <a:p>
            <a:r>
              <a:rPr lang="en-US" sz="1050" b="1" u="sng" dirty="0"/>
              <a:t>Genesis: </a:t>
            </a:r>
          </a:p>
          <a:p>
            <a:r>
              <a:rPr lang="en-US" sz="1050" b="1" dirty="0">
                <a:solidFill>
                  <a:srgbClr val="FF0000"/>
                </a:solidFill>
              </a:rPr>
              <a:t>Spot lights around the soloists </a:t>
            </a:r>
            <a:r>
              <a:rPr lang="en-US" sz="1050" b="1" dirty="0"/>
              <a:t>creates a womb-like environment </a:t>
            </a:r>
          </a:p>
          <a:p>
            <a:r>
              <a:rPr lang="en-US" sz="1050" b="1" dirty="0"/>
              <a:t>linking to the birth of hip hop.</a:t>
            </a:r>
          </a:p>
          <a:p>
            <a:r>
              <a:rPr lang="en-US" sz="1050" b="1" dirty="0">
                <a:solidFill>
                  <a:srgbClr val="FF0000"/>
                </a:solidFill>
              </a:rPr>
              <a:t>Smoke Haze </a:t>
            </a:r>
            <a:r>
              <a:rPr lang="en-US" sz="1050" b="1" dirty="0"/>
              <a:t>suggests being on the streets, where hip hop originated</a:t>
            </a:r>
          </a:p>
          <a:p>
            <a:r>
              <a:rPr lang="en-US" sz="1050" b="1" dirty="0">
                <a:solidFill>
                  <a:srgbClr val="FF0000"/>
                </a:solidFill>
              </a:rPr>
              <a:t>Blue: </a:t>
            </a:r>
            <a:r>
              <a:rPr lang="en-US" sz="1050" b="1" dirty="0"/>
              <a:t>represents their dance company ‘Boy Blue’ and pride in their dance company</a:t>
            </a:r>
          </a:p>
          <a:p>
            <a:r>
              <a:rPr lang="en-US" sz="1050" b="1" u="sng" dirty="0"/>
              <a:t>Growth and Struggle </a:t>
            </a:r>
            <a:endParaRPr lang="en-US" sz="1050" b="1" dirty="0"/>
          </a:p>
          <a:p>
            <a:r>
              <a:rPr lang="en-US" sz="1050" b="1" dirty="0">
                <a:solidFill>
                  <a:srgbClr val="FF0000"/>
                </a:solidFill>
              </a:rPr>
              <a:t>White side light </a:t>
            </a:r>
            <a:r>
              <a:rPr lang="en-US" sz="1050" b="1" dirty="0"/>
              <a:t>moving into the light / going against the crowd</a:t>
            </a:r>
          </a:p>
          <a:p>
            <a:r>
              <a:rPr lang="en-US" sz="1050" b="1" u="sng" dirty="0"/>
              <a:t>Connection and Flow</a:t>
            </a:r>
          </a:p>
          <a:p>
            <a:r>
              <a:rPr lang="en-US" sz="1050" b="1" dirty="0">
                <a:solidFill>
                  <a:srgbClr val="FF0000"/>
                </a:solidFill>
              </a:rPr>
              <a:t>Blue with a white pool of light over the duet </a:t>
            </a:r>
            <a:r>
              <a:rPr lang="en-US" sz="1050" b="1" dirty="0"/>
              <a:t>focuses the </a:t>
            </a:r>
          </a:p>
          <a:p>
            <a:r>
              <a:rPr lang="en-US" sz="1050" b="1" dirty="0"/>
              <a:t>audience on the duet</a:t>
            </a:r>
          </a:p>
          <a:p>
            <a:r>
              <a:rPr lang="en-US" sz="1050" b="1" u="sng" dirty="0"/>
              <a:t>Empowerment</a:t>
            </a:r>
          </a:p>
          <a:p>
            <a:r>
              <a:rPr lang="en-US" sz="1050" b="1" dirty="0">
                <a:solidFill>
                  <a:srgbClr val="FF0000"/>
                </a:solidFill>
              </a:rPr>
              <a:t>Cyclorama (back drop) changes </a:t>
            </a:r>
            <a:r>
              <a:rPr lang="en-US" sz="1050" b="1" dirty="0" err="1">
                <a:solidFill>
                  <a:srgbClr val="FF0000"/>
                </a:solidFill>
              </a:rPr>
              <a:t>colour</a:t>
            </a:r>
            <a:r>
              <a:rPr lang="en-US" sz="1050" b="1" dirty="0">
                <a:solidFill>
                  <a:srgbClr val="FF0000"/>
                </a:solidFill>
              </a:rPr>
              <a:t> to purple/red </a:t>
            </a:r>
            <a:r>
              <a:rPr lang="en-US" sz="1050" b="1" dirty="0"/>
              <a:t>celebrating the empowerment of hip hop.</a:t>
            </a:r>
            <a:r>
              <a:rPr lang="en-US" sz="1050" dirty="0"/>
              <a:t> </a:t>
            </a:r>
          </a:p>
          <a:p>
            <a:r>
              <a:rPr lang="en-US" sz="1050" b="1" dirty="0">
                <a:solidFill>
                  <a:srgbClr val="FF0000"/>
                </a:solidFill>
              </a:rPr>
              <a:t>Brighter lights </a:t>
            </a:r>
            <a:r>
              <a:rPr lang="en-US" sz="1050" b="1" dirty="0"/>
              <a:t>provide a hopeful mood and atmosphere</a:t>
            </a:r>
            <a:endParaRPr lang="en-US" sz="1050" b="1" dirty="0">
              <a:solidFill>
                <a:srgbClr val="FF0000"/>
              </a:solidFill>
            </a:endParaRPr>
          </a:p>
        </p:txBody>
      </p:sp>
      <p:sp>
        <p:nvSpPr>
          <p:cNvPr id="36" name="TextBox 35">
            <a:extLst>
              <a:ext uri="{FF2B5EF4-FFF2-40B4-BE49-F238E27FC236}">
                <a16:creationId xmlns:a16="http://schemas.microsoft.com/office/drawing/2014/main" id="{C8E36BCA-09BB-E2CF-FFC6-A8845AFD8112}"/>
              </a:ext>
            </a:extLst>
          </p:cNvPr>
          <p:cNvSpPr txBox="1"/>
          <p:nvPr/>
        </p:nvSpPr>
        <p:spPr>
          <a:xfrm>
            <a:off x="4026973" y="29439"/>
            <a:ext cx="8266859" cy="136960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1" dirty="0"/>
              <a:t>Emancipation of Expressionism (2013) by Boy Blue</a:t>
            </a:r>
            <a:r>
              <a:rPr lang="en-US" sz="2000" b="1" dirty="0"/>
              <a:t>: </a:t>
            </a:r>
            <a:r>
              <a:rPr lang="en-GB" dirty="0">
                <a:hlinkClick r:id="rId2"/>
              </a:rPr>
              <a:t>Emancipation of Expressionism Video</a:t>
            </a:r>
            <a:endParaRPr lang="en-GB" dirty="0"/>
          </a:p>
          <a:p>
            <a:pPr algn="just"/>
            <a:r>
              <a:rPr lang="en-US" sz="1050" b="1" dirty="0">
                <a:solidFill>
                  <a:srgbClr val="FF0000"/>
                </a:solidFill>
              </a:rPr>
              <a:t>WHAT THE TITLE MEANS</a:t>
            </a:r>
            <a:r>
              <a:rPr lang="en-US" sz="1050" b="1" dirty="0"/>
              <a:t>: </a:t>
            </a:r>
            <a:r>
              <a:rPr lang="en-US" sz="1050" dirty="0"/>
              <a:t>Emancipation = to be set free   Expressionism = to express your feelings so… being free to express yourself!</a:t>
            </a:r>
          </a:p>
          <a:p>
            <a:pPr algn="just"/>
            <a:r>
              <a:rPr lang="en-US" sz="1050" b="1" dirty="0">
                <a:solidFill>
                  <a:srgbClr val="FF0000"/>
                </a:solidFill>
              </a:rPr>
              <a:t>Stimulus</a:t>
            </a:r>
            <a:r>
              <a:rPr lang="en-US" sz="1050" b="1" dirty="0"/>
              <a:t>: </a:t>
            </a:r>
            <a:r>
              <a:rPr lang="en-US" sz="1050" dirty="0"/>
              <a:t>The music </a:t>
            </a:r>
            <a:r>
              <a:rPr lang="en-US" sz="1050" b="1" dirty="0" err="1"/>
              <a:t>‘Til</a:t>
            </a:r>
            <a:r>
              <a:rPr lang="en-US" sz="1050" b="1" dirty="0"/>
              <a:t> Enda’ by </a:t>
            </a:r>
            <a:r>
              <a:rPr lang="en-US" sz="1050" b="1" dirty="0" err="1"/>
              <a:t>Olafar</a:t>
            </a:r>
            <a:r>
              <a:rPr lang="en-US" sz="1050" b="1" dirty="0"/>
              <a:t> Arnolds </a:t>
            </a:r>
            <a:r>
              <a:rPr lang="en-US" sz="1050" dirty="0"/>
              <a:t>fuses </a:t>
            </a:r>
            <a:r>
              <a:rPr lang="en-US" sz="1050" b="1" dirty="0"/>
              <a:t>classical and Hip Hop music</a:t>
            </a:r>
            <a:r>
              <a:rPr lang="en-US" sz="1050" dirty="0"/>
              <a:t>, which inspired </a:t>
            </a:r>
            <a:r>
              <a:rPr lang="en-US" sz="1050" dirty="0" err="1"/>
              <a:t>Kenrick</a:t>
            </a:r>
            <a:r>
              <a:rPr lang="en-US" sz="1050" dirty="0"/>
              <a:t> Sandy MBE to make a dance with his company </a:t>
            </a:r>
            <a:r>
              <a:rPr lang="en-US" sz="1050" b="1" dirty="0"/>
              <a:t>Boy Blue </a:t>
            </a:r>
            <a:r>
              <a:rPr lang="en-GB" sz="1050" dirty="0">
                <a:hlinkClick r:id="rId3"/>
              </a:rPr>
              <a:t>www.boyblue.co.uk</a:t>
            </a:r>
            <a:r>
              <a:rPr lang="en-GB" sz="1050" dirty="0"/>
              <a:t> </a:t>
            </a:r>
            <a:r>
              <a:rPr lang="en-US" sz="1050" dirty="0"/>
              <a:t>that enabled the dancers to </a:t>
            </a:r>
            <a:r>
              <a:rPr lang="en-US" sz="1050" b="1" dirty="0"/>
              <a:t>be free to express themselves through Hip Hop</a:t>
            </a:r>
            <a:r>
              <a:rPr lang="en-US" sz="1050" dirty="0"/>
              <a:t> movement</a:t>
            </a:r>
            <a:r>
              <a:rPr lang="en-US" sz="1050" b="1" dirty="0"/>
              <a:t>. Hip hop originated on the streets, so was rarely performed in theatres!</a:t>
            </a:r>
          </a:p>
          <a:p>
            <a:pPr algn="just"/>
            <a:r>
              <a:rPr lang="en-US" sz="1050" b="1" dirty="0">
                <a:solidFill>
                  <a:srgbClr val="FF0000"/>
                </a:solidFill>
              </a:rPr>
              <a:t>Choreographic Intention</a:t>
            </a:r>
            <a:r>
              <a:rPr lang="en-US" sz="1050" dirty="0">
                <a:solidFill>
                  <a:srgbClr val="FF0000"/>
                </a:solidFill>
              </a:rPr>
              <a:t> </a:t>
            </a:r>
            <a:r>
              <a:rPr lang="en-US" sz="1050" dirty="0"/>
              <a:t>= An </a:t>
            </a:r>
            <a:r>
              <a:rPr lang="en-US" sz="1050" b="1" dirty="0"/>
              <a:t>emotional journey </a:t>
            </a:r>
            <a:r>
              <a:rPr lang="en-US" sz="1050" dirty="0"/>
              <a:t>from the ‘birth of hip hop’ to being empowered to express themselves. </a:t>
            </a:r>
          </a:p>
          <a:p>
            <a:pPr algn="just"/>
            <a:r>
              <a:rPr lang="en-US" sz="1050" dirty="0"/>
              <a:t>He also creates moments of </a:t>
            </a:r>
            <a:r>
              <a:rPr lang="en-US" sz="1050" b="1" dirty="0"/>
              <a:t>chaos and order </a:t>
            </a:r>
            <a:r>
              <a:rPr lang="en-US" sz="1050" dirty="0"/>
              <a:t>as the dancers are set </a:t>
            </a:r>
            <a:r>
              <a:rPr lang="en-US" sz="1050" b="1" dirty="0"/>
              <a:t>free to express themselves through hip hop </a:t>
            </a:r>
            <a:r>
              <a:rPr lang="en-US" sz="1050" dirty="0"/>
              <a:t>in a theatrical setting.</a:t>
            </a:r>
            <a:endParaRPr lang="en-US" sz="1050" dirty="0">
              <a:ea typeface="+mn-lt"/>
              <a:cs typeface="+mn-lt"/>
            </a:endParaRPr>
          </a:p>
        </p:txBody>
      </p:sp>
      <p:sp>
        <p:nvSpPr>
          <p:cNvPr id="41" name="TextBox 40">
            <a:extLst>
              <a:ext uri="{FF2B5EF4-FFF2-40B4-BE49-F238E27FC236}">
                <a16:creationId xmlns:a16="http://schemas.microsoft.com/office/drawing/2014/main" id="{923EC585-BC80-BF5D-A033-217668FB7F8A}"/>
              </a:ext>
            </a:extLst>
          </p:cNvPr>
          <p:cNvSpPr txBox="1"/>
          <p:nvPr/>
        </p:nvSpPr>
        <p:spPr>
          <a:xfrm>
            <a:off x="5857291" y="5115755"/>
            <a:ext cx="6205434" cy="17620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rPr>
              <a:t>Aural Setting </a:t>
            </a:r>
            <a:r>
              <a:rPr lang="en-US" sz="1400" b="1" u="sng" dirty="0"/>
              <a:t>&amp; Interpretations</a:t>
            </a:r>
          </a:p>
          <a:p>
            <a:r>
              <a:rPr lang="en-US" sz="1050" i="1" dirty="0"/>
              <a:t>Reflects an emotional journey</a:t>
            </a:r>
          </a:p>
          <a:p>
            <a:r>
              <a:rPr lang="en-US" sz="1050" b="1" dirty="0">
                <a:solidFill>
                  <a:srgbClr val="FF0000"/>
                </a:solidFill>
              </a:rPr>
              <a:t>Genesis: Urban, hip hop music </a:t>
            </a:r>
            <a:r>
              <a:rPr lang="en-US" sz="1050" b="1" dirty="0"/>
              <a:t>closely connected to the dynamics in the movement</a:t>
            </a:r>
            <a:r>
              <a:rPr lang="en-US" sz="1050" dirty="0"/>
              <a:t>. </a:t>
            </a:r>
          </a:p>
          <a:p>
            <a:r>
              <a:rPr lang="en-US" sz="1050" b="1" dirty="0">
                <a:solidFill>
                  <a:srgbClr val="FF0000"/>
                </a:solidFill>
              </a:rPr>
              <a:t>Lyrics ‘Let the beat drop’. </a:t>
            </a:r>
            <a:r>
              <a:rPr lang="en-US" sz="1050" b="1" dirty="0"/>
              <a:t>Fast, tense, mood electronic music.</a:t>
            </a:r>
          </a:p>
          <a:p>
            <a:r>
              <a:rPr lang="en-US" sz="1050" b="1" dirty="0">
                <a:solidFill>
                  <a:srgbClr val="FF0000"/>
                </a:solidFill>
              </a:rPr>
              <a:t>Growth and Struggle: Urban, hip hop music </a:t>
            </a:r>
            <a:r>
              <a:rPr lang="en-US" sz="1050" b="1" dirty="0"/>
              <a:t>creates an urgent atmosphere in the struggle for hip hop to be accepted. </a:t>
            </a:r>
            <a:r>
              <a:rPr lang="en-US" sz="1050" b="1" dirty="0">
                <a:solidFill>
                  <a:srgbClr val="FF0000"/>
                </a:solidFill>
              </a:rPr>
              <a:t>Lyrics “I feel you’re the one” </a:t>
            </a:r>
            <a:r>
              <a:rPr lang="en-US" sz="1050" dirty="0"/>
              <a:t>– </a:t>
            </a:r>
            <a:r>
              <a:rPr lang="en-US" sz="1050" b="1" dirty="0"/>
              <a:t>as the soloist pulls the other dancers along with him.</a:t>
            </a:r>
          </a:p>
          <a:p>
            <a:r>
              <a:rPr lang="en-US" sz="1050" b="1" dirty="0">
                <a:solidFill>
                  <a:srgbClr val="FF0000"/>
                </a:solidFill>
              </a:rPr>
              <a:t>Connection and Flow: Classical music by Max Richter </a:t>
            </a:r>
            <a:r>
              <a:rPr lang="en-US" sz="1050" b="1" dirty="0"/>
              <a:t>softer mood, as </a:t>
            </a:r>
            <a:r>
              <a:rPr lang="en-US" sz="1050" b="1" dirty="0" err="1"/>
              <a:t>Kenrick</a:t>
            </a:r>
            <a:r>
              <a:rPr lang="en-US" sz="1050" b="1" dirty="0"/>
              <a:t> ‘passes’ his passion for dance to the female dancer. </a:t>
            </a:r>
            <a:r>
              <a:rPr lang="en-US" sz="1050" b="1" dirty="0">
                <a:solidFill>
                  <a:srgbClr val="FF0000"/>
                </a:solidFill>
              </a:rPr>
              <a:t>Classical music </a:t>
            </a:r>
            <a:r>
              <a:rPr lang="en-US" sz="1050" b="1" dirty="0"/>
              <a:t>shows that hip hop is just as important as classical.</a:t>
            </a:r>
          </a:p>
          <a:p>
            <a:r>
              <a:rPr lang="en-US" sz="1050" b="1" dirty="0">
                <a:solidFill>
                  <a:srgbClr val="FF0000"/>
                </a:solidFill>
              </a:rPr>
              <a:t>Empowerment: </a:t>
            </a:r>
            <a:r>
              <a:rPr lang="en-US" sz="1050" b="1" dirty="0" err="1">
                <a:solidFill>
                  <a:srgbClr val="FF0000"/>
                </a:solidFill>
              </a:rPr>
              <a:t>Til</a:t>
            </a:r>
            <a:r>
              <a:rPr lang="en-US" sz="1050" b="1" dirty="0">
                <a:solidFill>
                  <a:srgbClr val="FF0000"/>
                </a:solidFill>
              </a:rPr>
              <a:t> Enda by </a:t>
            </a:r>
            <a:r>
              <a:rPr lang="en-US" sz="1050" b="1" dirty="0" err="1">
                <a:solidFill>
                  <a:srgbClr val="FF0000"/>
                </a:solidFill>
              </a:rPr>
              <a:t>Olafar</a:t>
            </a:r>
            <a:r>
              <a:rPr lang="en-US" sz="1050" b="1" dirty="0">
                <a:solidFill>
                  <a:srgbClr val="FF0000"/>
                </a:solidFill>
              </a:rPr>
              <a:t> Arnolds </a:t>
            </a:r>
            <a:r>
              <a:rPr lang="en-US" sz="1050" b="1" dirty="0"/>
              <a:t>this was the stimulus for the dance. </a:t>
            </a:r>
            <a:r>
              <a:rPr lang="en-US" sz="1050" b="1" dirty="0">
                <a:solidFill>
                  <a:srgbClr val="FF0000"/>
                </a:solidFill>
              </a:rPr>
              <a:t>The blend of urban, hip hop music and classical strings</a:t>
            </a:r>
            <a:r>
              <a:rPr lang="en-US" sz="1050" dirty="0"/>
              <a:t>, </a:t>
            </a:r>
            <a:r>
              <a:rPr lang="en-US" sz="1050" b="1" dirty="0"/>
              <a:t>suggests that classical and street / hip hop can coexist on the stage and have equal status. </a:t>
            </a:r>
            <a:endParaRPr lang="en-US" sz="1050" b="1" dirty="0">
              <a:solidFill>
                <a:srgbClr val="FF0000"/>
              </a:solidFill>
            </a:endParaRPr>
          </a:p>
        </p:txBody>
      </p:sp>
      <p:sp>
        <p:nvSpPr>
          <p:cNvPr id="48" name="TextBox 47">
            <a:extLst>
              <a:ext uri="{FF2B5EF4-FFF2-40B4-BE49-F238E27FC236}">
                <a16:creationId xmlns:a16="http://schemas.microsoft.com/office/drawing/2014/main" id="{B64ECFB2-746C-B396-3567-DDBDA67DD30D}"/>
              </a:ext>
            </a:extLst>
          </p:cNvPr>
          <p:cNvSpPr txBox="1"/>
          <p:nvPr/>
        </p:nvSpPr>
        <p:spPr>
          <a:xfrm>
            <a:off x="4438911" y="1451747"/>
            <a:ext cx="3017131" cy="126957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dirty="0">
                <a:solidFill>
                  <a:srgbClr val="FF0000"/>
                </a:solidFill>
              </a:rPr>
              <a:t>Performance Environment: </a:t>
            </a:r>
          </a:p>
          <a:p>
            <a:r>
              <a:rPr lang="en-US" sz="1200" b="1" dirty="0"/>
              <a:t>Proscenium Arch Stage</a:t>
            </a:r>
          </a:p>
          <a:p>
            <a:r>
              <a:rPr lang="en-US" sz="1050" dirty="0"/>
              <a:t>Which is significant because </a:t>
            </a:r>
          </a:p>
          <a:p>
            <a:r>
              <a:rPr lang="en-US" sz="1050" dirty="0"/>
              <a:t>a proscenium arch stage is a </a:t>
            </a:r>
          </a:p>
          <a:p>
            <a:r>
              <a:rPr lang="en-US" sz="1050" b="1" dirty="0"/>
              <a:t>traditional stage, where ballet </a:t>
            </a:r>
          </a:p>
          <a:p>
            <a:r>
              <a:rPr lang="en-US" sz="1050" b="1" dirty="0"/>
              <a:t>is usually performed. Therefore giving hip hop a similar status to ballet!</a:t>
            </a:r>
          </a:p>
        </p:txBody>
      </p:sp>
      <p:sp>
        <p:nvSpPr>
          <p:cNvPr id="45" name="Rectangle: Rounded Corners 44">
            <a:extLst>
              <a:ext uri="{FF2B5EF4-FFF2-40B4-BE49-F238E27FC236}">
                <a16:creationId xmlns:a16="http://schemas.microsoft.com/office/drawing/2014/main" id="{48CEAB69-191D-FD1E-6E5E-73AE762297C9}"/>
              </a:ext>
            </a:extLst>
          </p:cNvPr>
          <p:cNvSpPr/>
          <p:nvPr/>
        </p:nvSpPr>
        <p:spPr>
          <a:xfrm>
            <a:off x="44955" y="43779"/>
            <a:ext cx="4008279" cy="10847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u="sng" dirty="0">
                <a:solidFill>
                  <a:srgbClr val="FF0000"/>
                </a:solidFill>
              </a:rPr>
              <a:t>Dance Style: </a:t>
            </a:r>
          </a:p>
          <a:p>
            <a:r>
              <a:rPr lang="en-US" sz="1600" b="1" u="sng" dirty="0"/>
              <a:t>Hip Hop</a:t>
            </a:r>
          </a:p>
          <a:p>
            <a:r>
              <a:rPr lang="en-US" sz="1400" b="1" dirty="0"/>
              <a:t>Waacking, </a:t>
            </a:r>
            <a:r>
              <a:rPr lang="en-US" sz="1400" b="1" dirty="0" err="1"/>
              <a:t>Krumping</a:t>
            </a:r>
            <a:r>
              <a:rPr lang="en-US" sz="1400" b="1" dirty="0"/>
              <a:t>, locking, popping, breaking</a:t>
            </a:r>
          </a:p>
        </p:txBody>
      </p:sp>
      <p:pic>
        <p:nvPicPr>
          <p:cNvPr id="1042" name="Picture 18" descr="Clipart Of A Light Bul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2420" y="531206"/>
            <a:ext cx="128642" cy="23456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95B7F4B9-2458-7377-668F-B9F1471FBDD6}"/>
              </a:ext>
            </a:extLst>
          </p:cNvPr>
          <p:cNvSpPr txBox="1"/>
          <p:nvPr/>
        </p:nvSpPr>
        <p:spPr>
          <a:xfrm>
            <a:off x="658907" y="3571940"/>
            <a:ext cx="101502"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solidFill>
                  <a:schemeClr val="bg1"/>
                </a:solidFill>
              </a:rPr>
              <a:t>Ending: </a:t>
            </a:r>
            <a:r>
              <a:rPr lang="en-US" sz="800" dirty="0">
                <a:solidFill>
                  <a:schemeClr val="bg1"/>
                </a:solidFill>
              </a:rPr>
              <a:t>Darkness – </a:t>
            </a:r>
          </a:p>
        </p:txBody>
      </p:sp>
      <p:pic>
        <p:nvPicPr>
          <p:cNvPr id="2" name="Picture 2" descr="Exmouth Pavilion in The Esplanade, Exmouth, EX8 2AZ"/>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619" b="30799"/>
          <a:stretch/>
        </p:blipFill>
        <p:spPr bwMode="auto">
          <a:xfrm>
            <a:off x="6227540" y="1494507"/>
            <a:ext cx="1238134" cy="7784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819" y="1152181"/>
            <a:ext cx="5730240" cy="1569660"/>
          </a:xfrm>
          <a:prstGeom prst="rect">
            <a:avLst/>
          </a:prstGeom>
        </p:spPr>
        <p:txBody>
          <a:bodyPr wrap="square">
            <a:spAutoFit/>
          </a:bodyPr>
          <a:lstStyle/>
          <a:p>
            <a:r>
              <a:rPr lang="en-GB" sz="800" b="1" dirty="0" err="1"/>
              <a:t>Krumping</a:t>
            </a:r>
            <a:r>
              <a:rPr lang="en-GB" sz="800" dirty="0"/>
              <a:t>	Take a look: </a:t>
            </a:r>
            <a:r>
              <a:rPr lang="en-GB" sz="800" dirty="0" err="1">
                <a:hlinkClick r:id="rId6"/>
              </a:rPr>
              <a:t>Krumping</a:t>
            </a:r>
            <a:r>
              <a:rPr lang="en-GB" sz="800" dirty="0">
                <a:hlinkClick r:id="rId6"/>
              </a:rPr>
              <a:t> Example</a:t>
            </a:r>
            <a:endParaRPr lang="en-GB" sz="800" dirty="0"/>
          </a:p>
          <a:p>
            <a:endParaRPr lang="en-GB" sz="800" dirty="0"/>
          </a:p>
          <a:p>
            <a:r>
              <a:rPr lang="en-GB" sz="800" dirty="0"/>
              <a:t> </a:t>
            </a:r>
          </a:p>
          <a:p>
            <a:r>
              <a:rPr lang="en-GB" sz="800" b="1" u="sng" dirty="0"/>
              <a:t>Waacking</a:t>
            </a:r>
            <a:r>
              <a:rPr lang="en-GB" sz="800" dirty="0"/>
              <a:t>	Take a look: </a:t>
            </a:r>
            <a:r>
              <a:rPr lang="en-GB" sz="800" dirty="0" err="1">
                <a:hlinkClick r:id="rId7"/>
              </a:rPr>
              <a:t>Waakcing</a:t>
            </a:r>
            <a:r>
              <a:rPr lang="en-GB" sz="800" dirty="0">
                <a:hlinkClick r:id="rId7"/>
              </a:rPr>
              <a:t> Example</a:t>
            </a:r>
            <a:endParaRPr lang="en-GB" sz="800" dirty="0"/>
          </a:p>
          <a:p>
            <a:endParaRPr lang="en-GB" sz="800" dirty="0"/>
          </a:p>
          <a:p>
            <a:r>
              <a:rPr lang="en-GB" sz="800" dirty="0"/>
              <a:t> </a:t>
            </a:r>
          </a:p>
          <a:p>
            <a:r>
              <a:rPr lang="en-GB" sz="800" b="1" u="sng" dirty="0"/>
              <a:t>Locking </a:t>
            </a:r>
            <a:r>
              <a:rPr lang="en-GB" sz="800" dirty="0"/>
              <a:t>	Take a look: </a:t>
            </a:r>
            <a:r>
              <a:rPr lang="en-GB" sz="800" dirty="0">
                <a:hlinkClick r:id="rId8"/>
              </a:rPr>
              <a:t>Locking Example</a:t>
            </a:r>
            <a:endParaRPr lang="en-GB" sz="800" dirty="0"/>
          </a:p>
          <a:p>
            <a:endParaRPr lang="en-GB" sz="800" dirty="0"/>
          </a:p>
          <a:p>
            <a:r>
              <a:rPr lang="en-GB" sz="800" dirty="0"/>
              <a:t> </a:t>
            </a:r>
          </a:p>
          <a:p>
            <a:r>
              <a:rPr lang="en-GB" sz="800" b="1" u="sng" dirty="0"/>
              <a:t>Breaking </a:t>
            </a:r>
            <a:r>
              <a:rPr lang="en-GB" sz="800" dirty="0"/>
              <a:t>	Take a look: </a:t>
            </a:r>
            <a:r>
              <a:rPr lang="en-GB" sz="800" dirty="0">
                <a:hlinkClick r:id="rId9"/>
              </a:rPr>
              <a:t>Break Dance Example</a:t>
            </a:r>
            <a:endParaRPr lang="en-GB" sz="800" dirty="0"/>
          </a:p>
          <a:p>
            <a:r>
              <a:rPr lang="en-GB" sz="800" dirty="0"/>
              <a:t> </a:t>
            </a:r>
          </a:p>
          <a:p>
            <a:r>
              <a:rPr lang="en-GB" sz="800" b="1" u="sng" dirty="0"/>
              <a:t>Popping </a:t>
            </a:r>
            <a:r>
              <a:rPr lang="en-GB" sz="800" dirty="0"/>
              <a:t>	Take a look: </a:t>
            </a:r>
            <a:r>
              <a:rPr lang="en-GB" sz="800" dirty="0">
                <a:hlinkClick r:id="rId10"/>
              </a:rPr>
              <a:t>Popping Example</a:t>
            </a:r>
            <a:endParaRPr lang="en-GB" dirty="0"/>
          </a:p>
        </p:txBody>
      </p:sp>
      <p:pic>
        <p:nvPicPr>
          <p:cNvPr id="4" name="Picture 4" descr="Batailles de krump à Laval | Le Devoi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477" t="-232" r="11863" b="5250"/>
          <a:stretch/>
        </p:blipFill>
        <p:spPr bwMode="auto">
          <a:xfrm>
            <a:off x="617551" y="1056754"/>
            <a:ext cx="442550" cy="370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ip-hop Dancing | Hip-hop Benefits for Your Child | Omaha 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7765" y="2546978"/>
            <a:ext cx="511947" cy="420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ntroduction to Waacking – On The Beat Dan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551" y="1431908"/>
            <a:ext cx="442550" cy="3383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ncipation of Expressionism | Quizizz"/>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66688" y="2873377"/>
            <a:ext cx="1789887" cy="1006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Locking (dance) - Wikipedia"/>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18329"/>
          <a:stretch/>
        </p:blipFill>
        <p:spPr bwMode="auto">
          <a:xfrm>
            <a:off x="554228" y="1754761"/>
            <a:ext cx="539983" cy="3971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ip-Hop &amp; Breakdance - Dynamique Danc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9751" y="2154105"/>
            <a:ext cx="511947" cy="415316"/>
          </a:xfrm>
          <a:prstGeom prst="rect">
            <a:avLst/>
          </a:prstGeom>
          <a:noFill/>
          <a:extLst>
            <a:ext uri="{909E8E84-426E-40DD-AFC4-6F175D3DCCD1}">
              <a14:hiddenFill xmlns:a14="http://schemas.microsoft.com/office/drawing/2010/main">
                <a:solidFill>
                  <a:srgbClr val="FFFFFF"/>
                </a:solidFill>
              </a14:hiddenFill>
            </a:ext>
          </a:extLst>
        </p:spPr>
      </p:pic>
      <p:sp>
        <p:nvSpPr>
          <p:cNvPr id="19" name="Arrow: Right 18">
            <a:extLst>
              <a:ext uri="{FF2B5EF4-FFF2-40B4-BE49-F238E27FC236}">
                <a16:creationId xmlns:a16="http://schemas.microsoft.com/office/drawing/2014/main" id="{099307FD-09F5-AF3D-95DD-F7E69E2321F3}"/>
              </a:ext>
            </a:extLst>
          </p:cNvPr>
          <p:cNvSpPr/>
          <p:nvPr/>
        </p:nvSpPr>
        <p:spPr>
          <a:xfrm>
            <a:off x="1219746" y="3164425"/>
            <a:ext cx="975216" cy="33564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17"/>
          <a:stretch>
            <a:fillRect/>
          </a:stretch>
        </p:blipFill>
        <p:spPr>
          <a:xfrm>
            <a:off x="4195878" y="2889066"/>
            <a:ext cx="1847693" cy="1021737"/>
          </a:xfrm>
          <a:prstGeom prst="rect">
            <a:avLst/>
          </a:prstGeom>
        </p:spPr>
      </p:pic>
      <p:sp>
        <p:nvSpPr>
          <p:cNvPr id="33" name="Arrow: Right 18">
            <a:extLst>
              <a:ext uri="{FF2B5EF4-FFF2-40B4-BE49-F238E27FC236}">
                <a16:creationId xmlns:a16="http://schemas.microsoft.com/office/drawing/2014/main" id="{099307FD-09F5-AF3D-95DD-F7E69E2321F3}"/>
              </a:ext>
            </a:extLst>
          </p:cNvPr>
          <p:cNvSpPr/>
          <p:nvPr/>
        </p:nvSpPr>
        <p:spPr>
          <a:xfrm>
            <a:off x="3648697" y="3164425"/>
            <a:ext cx="975216" cy="33564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18"/>
          <a:stretch>
            <a:fillRect/>
          </a:stretch>
        </p:blipFill>
        <p:spPr>
          <a:xfrm>
            <a:off x="6123647" y="2916716"/>
            <a:ext cx="1459737" cy="973633"/>
          </a:xfrm>
          <a:prstGeom prst="rect">
            <a:avLst/>
          </a:prstGeom>
        </p:spPr>
      </p:pic>
      <p:sp>
        <p:nvSpPr>
          <p:cNvPr id="40" name="Arrow: Right 18">
            <a:extLst>
              <a:ext uri="{FF2B5EF4-FFF2-40B4-BE49-F238E27FC236}">
                <a16:creationId xmlns:a16="http://schemas.microsoft.com/office/drawing/2014/main" id="{099307FD-09F5-AF3D-95DD-F7E69E2321F3}"/>
              </a:ext>
            </a:extLst>
          </p:cNvPr>
          <p:cNvSpPr/>
          <p:nvPr/>
        </p:nvSpPr>
        <p:spPr>
          <a:xfrm>
            <a:off x="5650224" y="3140135"/>
            <a:ext cx="742098" cy="35636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 descr="See the source imag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789341" y="4855618"/>
            <a:ext cx="1324912" cy="97686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rotWithShape="1">
          <a:blip r:embed="rId20"/>
          <a:srcRect l="9790" t="16310" r="11170" b="5905"/>
          <a:stretch/>
        </p:blipFill>
        <p:spPr>
          <a:xfrm>
            <a:off x="119465" y="5114100"/>
            <a:ext cx="3053503" cy="1690332"/>
          </a:xfrm>
          <a:prstGeom prst="rect">
            <a:avLst/>
          </a:prstGeom>
        </p:spPr>
      </p:pic>
      <p:sp>
        <p:nvSpPr>
          <p:cNvPr id="7" name="Rectangle 6"/>
          <p:cNvSpPr/>
          <p:nvPr/>
        </p:nvSpPr>
        <p:spPr>
          <a:xfrm>
            <a:off x="2234446" y="5240703"/>
            <a:ext cx="938522" cy="382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0000"/>
                </a:solidFill>
              </a:rPr>
              <a:t>Costume</a:t>
            </a:r>
          </a:p>
        </p:txBody>
      </p:sp>
      <p:sp>
        <p:nvSpPr>
          <p:cNvPr id="9" name="TextBox 8"/>
          <p:cNvSpPr txBox="1"/>
          <p:nvPr/>
        </p:nvSpPr>
        <p:spPr>
          <a:xfrm>
            <a:off x="3147379" y="5167404"/>
            <a:ext cx="2839702" cy="1731243"/>
          </a:xfrm>
          <a:prstGeom prst="rect">
            <a:avLst/>
          </a:prstGeom>
          <a:noFill/>
          <a:ln>
            <a:noFill/>
          </a:ln>
        </p:spPr>
        <p:txBody>
          <a:bodyPr wrap="square" rtlCol="0">
            <a:spAutoFit/>
          </a:bodyPr>
          <a:lstStyle/>
          <a:p>
            <a:r>
              <a:rPr lang="en-GB" sz="1200" b="1" dirty="0">
                <a:solidFill>
                  <a:srgbClr val="FF0000"/>
                </a:solidFill>
              </a:rPr>
              <a:t>Choreographic Approach </a:t>
            </a:r>
          </a:p>
          <a:p>
            <a:r>
              <a:rPr lang="en-GB" sz="1050" b="1" i="1" dirty="0"/>
              <a:t>How the piece was made in the studio</a:t>
            </a:r>
          </a:p>
          <a:p>
            <a:r>
              <a:rPr lang="en-GB" sz="1050" dirty="0"/>
              <a:t>Choreographer </a:t>
            </a:r>
            <a:r>
              <a:rPr lang="en-GB" sz="1050" dirty="0" err="1"/>
              <a:t>Kenrick</a:t>
            </a:r>
            <a:r>
              <a:rPr lang="en-GB" sz="1050" dirty="0"/>
              <a:t> Sandy worked closely with the aural setting, paying particular attention to musicality. Whilst the choreographer and the dancers selects certain movements and ‘signature’ motifs (Ninja Walk, Ninja Glide, Ninja Static), and applies choreographic devices (directions, pathways, embellishment), formations and use of space.</a:t>
            </a:r>
          </a:p>
        </p:txBody>
      </p:sp>
      <p:pic>
        <p:nvPicPr>
          <p:cNvPr id="1032" name="Picture 8" descr="Boy Blue - associate artists of The Barbican"/>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66378" y="155527"/>
            <a:ext cx="1819762" cy="4933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enrick Sandy MBE – Kerry Nicholls Danc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218927" y="865962"/>
            <a:ext cx="956166" cy="5330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2" descr="Musical clip art music notes free rf music notes clipart image ..."/>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250839" y="5167404"/>
            <a:ext cx="483821" cy="5289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inking emoji illustration, Emojipedia Sticker Emoticon, Thinking ..."/>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891385" y="984863"/>
            <a:ext cx="213157" cy="21315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quot;Emancipation of Expressionism&quot; by Boy Blue Entertainment. Choreography ..."/>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18892" y="2916716"/>
            <a:ext cx="810653" cy="10791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quot;Emancipation of Expressionism&quot; by Boy Blue Entertainment. Choreography ..."/>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226706" y="1451746"/>
            <a:ext cx="450182" cy="5992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oy Blue Ent - News!! Emancipation of Expressionism will..."/>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22478" b="8112"/>
          <a:stretch/>
        </p:blipFill>
        <p:spPr bwMode="auto">
          <a:xfrm>
            <a:off x="11226707" y="2381483"/>
            <a:ext cx="642206" cy="507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27" cstate="print">
            <a:extLst>
              <a:ext uri="{28A0092B-C50C-407E-A947-70E740481C1C}">
                <a14:useLocalDpi xmlns:a14="http://schemas.microsoft.com/office/drawing/2010/main" val="0"/>
              </a:ext>
            </a:extLst>
          </a:blip>
          <a:srcRect l="7586" t="7198" r="10483" b="24120"/>
          <a:stretch/>
        </p:blipFill>
        <p:spPr>
          <a:xfrm>
            <a:off x="11226706" y="2923394"/>
            <a:ext cx="703483" cy="551595"/>
          </a:xfrm>
          <a:prstGeom prst="rect">
            <a:avLst/>
          </a:prstGeom>
        </p:spPr>
      </p:pic>
    </p:spTree>
    <p:extLst>
      <p:ext uri="{BB962C8B-B14F-4D97-AF65-F5344CB8AC3E}">
        <p14:creationId xmlns:p14="http://schemas.microsoft.com/office/powerpoint/2010/main" val="3645397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8291DB3-DACB-9E23-7F8B-A6C8DE5DA15F}"/>
              </a:ext>
            </a:extLst>
          </p:cNvPr>
          <p:cNvSpPr txBox="1"/>
          <p:nvPr/>
        </p:nvSpPr>
        <p:spPr>
          <a:xfrm>
            <a:off x="7593768" y="3858048"/>
            <a:ext cx="4566387" cy="138499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u="sng" dirty="0">
                <a:solidFill>
                  <a:srgbClr val="FF0000"/>
                </a:solidFill>
              </a:rPr>
              <a:t>Key Actions</a:t>
            </a:r>
            <a:r>
              <a:rPr lang="en-US" sz="1400" b="1" u="sng" dirty="0"/>
              <a:t> and Interpretations:</a:t>
            </a:r>
          </a:p>
          <a:p>
            <a:pPr marL="285750" indent="-285750">
              <a:buFont typeface="Arial" panose="020B0604020202020204" pitchFamily="34" charset="0"/>
              <a:buChar char="•"/>
            </a:pPr>
            <a:r>
              <a:rPr lang="en-US" sz="1000" b="1" dirty="0">
                <a:solidFill>
                  <a:srgbClr val="FF0000"/>
                </a:solidFill>
              </a:rPr>
              <a:t>She does not make eye contact with him </a:t>
            </a:r>
            <a:r>
              <a:rPr lang="en-US" sz="1000" b="1" dirty="0"/>
              <a:t>= struggles to accept him</a:t>
            </a:r>
          </a:p>
          <a:p>
            <a:pPr marL="285750" indent="-285750">
              <a:buFont typeface="Arial" panose="020B0604020202020204" pitchFamily="34" charset="0"/>
              <a:buChar char="•"/>
            </a:pPr>
            <a:r>
              <a:rPr lang="en-US" sz="1000" b="1" dirty="0">
                <a:solidFill>
                  <a:srgbClr val="FF0000"/>
                </a:solidFill>
              </a:rPr>
              <a:t>She does not touch the floor until the long grass </a:t>
            </a:r>
            <a:r>
              <a:rPr lang="en-US" sz="1000" b="1" dirty="0"/>
              <a:t>= he supports her completely</a:t>
            </a:r>
            <a:endParaRPr lang="en-US" sz="1000" b="1" dirty="0">
              <a:solidFill>
                <a:srgbClr val="FF0000"/>
              </a:solidFill>
            </a:endParaRPr>
          </a:p>
          <a:p>
            <a:pPr marL="285750" indent="-285750">
              <a:buFont typeface="Arial" panose="020B0604020202020204" pitchFamily="34" charset="0"/>
              <a:buChar char="•"/>
            </a:pPr>
            <a:r>
              <a:rPr lang="en-US" sz="1000" b="1" dirty="0">
                <a:solidFill>
                  <a:srgbClr val="FF0000"/>
                </a:solidFill>
              </a:rPr>
              <a:t>She initiates all the movement </a:t>
            </a:r>
            <a:r>
              <a:rPr lang="en-US" sz="1000" b="1" dirty="0"/>
              <a:t> = allowing her to heal at her own pace</a:t>
            </a:r>
            <a:endParaRPr lang="en-US" sz="1400" b="1" dirty="0">
              <a:solidFill>
                <a:srgbClr val="FF0000"/>
              </a:solidFill>
            </a:endParaRPr>
          </a:p>
          <a:p>
            <a:pPr marL="285750" indent="-285750">
              <a:buFont typeface="Arial"/>
              <a:buChar char="•"/>
            </a:pPr>
            <a:r>
              <a:rPr lang="en-US" sz="1000" b="1" dirty="0">
                <a:solidFill>
                  <a:srgbClr val="FF0000"/>
                </a:solidFill>
              </a:rPr>
              <a:t>Reaching, arching, twisting, falling, elevated, extending </a:t>
            </a:r>
            <a:r>
              <a:rPr lang="en-US" sz="1000" b="1" dirty="0"/>
              <a:t>= female dancer </a:t>
            </a:r>
          </a:p>
          <a:p>
            <a:r>
              <a:rPr lang="en-US" sz="1000" b="1" dirty="0"/>
              <a:t>           resisting the male dancer’s support. Trying to get back to her lost love.</a:t>
            </a:r>
          </a:p>
          <a:p>
            <a:pPr marL="285750" indent="-285750">
              <a:buFont typeface="Arial" panose="020B0604020202020204" pitchFamily="34" charset="0"/>
              <a:buChar char="•"/>
            </a:pPr>
            <a:r>
              <a:rPr lang="en-US" sz="1000" b="1" dirty="0">
                <a:solidFill>
                  <a:srgbClr val="FF0000"/>
                </a:solidFill>
              </a:rPr>
              <a:t>Supporting, grounded, cradling, guiding, lifting </a:t>
            </a:r>
            <a:r>
              <a:rPr lang="en-US" sz="1000" b="1" dirty="0"/>
              <a:t>= the male dancer</a:t>
            </a:r>
          </a:p>
          <a:p>
            <a:r>
              <a:rPr lang="en-US" sz="1000" b="1" dirty="0"/>
              <a:t>          providing emotional support, guidance, reliability and loyalty</a:t>
            </a:r>
            <a:endParaRPr lang="en-US" sz="1400" dirty="0">
              <a:solidFill>
                <a:srgbClr val="FF0000"/>
              </a:solidFill>
            </a:endParaRPr>
          </a:p>
        </p:txBody>
      </p:sp>
      <p:sp>
        <p:nvSpPr>
          <p:cNvPr id="27" name="TextBox 26">
            <a:extLst>
              <a:ext uri="{FF2B5EF4-FFF2-40B4-BE49-F238E27FC236}">
                <a16:creationId xmlns:a16="http://schemas.microsoft.com/office/drawing/2014/main" id="{3A13A93A-8F9B-8FBF-9190-8F89FB0E9457}"/>
              </a:ext>
            </a:extLst>
          </p:cNvPr>
          <p:cNvSpPr txBox="1"/>
          <p:nvPr/>
        </p:nvSpPr>
        <p:spPr>
          <a:xfrm>
            <a:off x="1893180" y="1941347"/>
            <a:ext cx="23849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2. Hill Top: </a:t>
            </a:r>
            <a:r>
              <a:rPr lang="en-US" sz="800" dirty="0"/>
              <a:t>Female </a:t>
            </a:r>
            <a:r>
              <a:rPr lang="en-US" sz="800" b="1" dirty="0"/>
              <a:t>dancer does not make eye contact. </a:t>
            </a:r>
            <a:r>
              <a:rPr lang="en-US" sz="800" dirty="0"/>
              <a:t>She initiatives all movements </a:t>
            </a:r>
            <a:r>
              <a:rPr lang="en-US" sz="800" b="1" dirty="0"/>
              <a:t>(reaching, arching, twisting, falling), </a:t>
            </a:r>
            <a:r>
              <a:rPr lang="en-US" sz="800" dirty="0"/>
              <a:t>he supports her. </a:t>
            </a:r>
            <a:r>
              <a:rPr lang="en-US" sz="800" b="1" dirty="0">
                <a:solidFill>
                  <a:srgbClr val="7030A0"/>
                </a:solidFill>
              </a:rPr>
              <a:t>Long shot </a:t>
            </a:r>
            <a:r>
              <a:rPr lang="en-US" sz="800" b="1" dirty="0">
                <a:solidFill>
                  <a:srgbClr val="FF0000"/>
                </a:solidFill>
              </a:rPr>
              <a:t>suggests they are not yet close. She reaches away struggling to accept him. </a:t>
            </a:r>
          </a:p>
        </p:txBody>
      </p:sp>
      <p:sp>
        <p:nvSpPr>
          <p:cNvPr id="28" name="TextBox 27">
            <a:extLst>
              <a:ext uri="{FF2B5EF4-FFF2-40B4-BE49-F238E27FC236}">
                <a16:creationId xmlns:a16="http://schemas.microsoft.com/office/drawing/2014/main" id="{CD668E3C-A832-83F8-9574-A8679B654BE8}"/>
              </a:ext>
            </a:extLst>
          </p:cNvPr>
          <p:cNvSpPr txBox="1"/>
          <p:nvPr/>
        </p:nvSpPr>
        <p:spPr>
          <a:xfrm>
            <a:off x="133157" y="1124030"/>
            <a:ext cx="20214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1. Prologue: </a:t>
            </a:r>
            <a:r>
              <a:rPr lang="en-US" sz="800" dirty="0"/>
              <a:t>Female dancer </a:t>
            </a:r>
            <a:r>
              <a:rPr lang="en-US" sz="800" b="1" dirty="0"/>
              <a:t>walks</a:t>
            </a:r>
            <a:r>
              <a:rPr lang="en-US" sz="800" dirty="0"/>
              <a:t> through the streets and a graveyard. Grief is shown as she performs </a:t>
            </a:r>
            <a:r>
              <a:rPr lang="en-US" sz="800" b="1" dirty="0"/>
              <a:t>self comforting actions – strokes her hair</a:t>
            </a:r>
            <a:r>
              <a:rPr lang="en-US" sz="800" dirty="0"/>
              <a:t>. </a:t>
            </a:r>
            <a:r>
              <a:rPr lang="en-US" sz="800" b="1" dirty="0">
                <a:solidFill>
                  <a:srgbClr val="7030A0"/>
                </a:solidFill>
              </a:rPr>
              <a:t>Follow shot </a:t>
            </a:r>
            <a:r>
              <a:rPr lang="en-US" sz="800" b="1" dirty="0">
                <a:solidFill>
                  <a:srgbClr val="FF0000"/>
                </a:solidFill>
              </a:rPr>
              <a:t>could suggest she is being watched by her lost love. </a:t>
            </a:r>
          </a:p>
        </p:txBody>
      </p:sp>
      <p:sp>
        <p:nvSpPr>
          <p:cNvPr id="31" name="TextBox 30">
            <a:extLst>
              <a:ext uri="{FF2B5EF4-FFF2-40B4-BE49-F238E27FC236}">
                <a16:creationId xmlns:a16="http://schemas.microsoft.com/office/drawing/2014/main" id="{95B7F4B9-2458-7377-668F-B9F1471FBDD6}"/>
              </a:ext>
            </a:extLst>
          </p:cNvPr>
          <p:cNvSpPr txBox="1"/>
          <p:nvPr/>
        </p:nvSpPr>
        <p:spPr>
          <a:xfrm>
            <a:off x="1893180" y="4346116"/>
            <a:ext cx="30839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4 Long Grass: </a:t>
            </a:r>
            <a:r>
              <a:rPr lang="en-US" sz="800" dirty="0"/>
              <a:t>She finally touches the floor and makes eye contact with him. Their </a:t>
            </a:r>
            <a:r>
              <a:rPr lang="en-US" sz="800" b="1" dirty="0"/>
              <a:t>gestures are more intimate – she continues to initiate all movement</a:t>
            </a:r>
            <a:r>
              <a:rPr lang="en-US" sz="800" dirty="0"/>
              <a:t>. </a:t>
            </a:r>
            <a:r>
              <a:rPr lang="en-US" sz="800" b="1" dirty="0">
                <a:solidFill>
                  <a:srgbClr val="7030A0"/>
                </a:solidFill>
              </a:rPr>
              <a:t>Close up shot </a:t>
            </a:r>
            <a:r>
              <a:rPr lang="en-US" sz="800" b="1" dirty="0">
                <a:solidFill>
                  <a:srgbClr val="FF0000"/>
                </a:solidFill>
              </a:rPr>
              <a:t>suggests she finally accepts him!</a:t>
            </a:r>
          </a:p>
        </p:txBody>
      </p:sp>
      <p:sp>
        <p:nvSpPr>
          <p:cNvPr id="32" name="TextBox 31">
            <a:extLst>
              <a:ext uri="{FF2B5EF4-FFF2-40B4-BE49-F238E27FC236}">
                <a16:creationId xmlns:a16="http://schemas.microsoft.com/office/drawing/2014/main" id="{EACAC952-C08E-B36E-F3C7-95259B65AA79}"/>
              </a:ext>
            </a:extLst>
          </p:cNvPr>
          <p:cNvSpPr txBox="1"/>
          <p:nvPr/>
        </p:nvSpPr>
        <p:spPr>
          <a:xfrm>
            <a:off x="3399295" y="3428779"/>
            <a:ext cx="18346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3. Forest: </a:t>
            </a:r>
            <a:r>
              <a:rPr lang="en-US" sz="800" dirty="0"/>
              <a:t>More intimate actions,</a:t>
            </a:r>
            <a:r>
              <a:rPr lang="en-US" sz="800" b="1" dirty="0">
                <a:solidFill>
                  <a:srgbClr val="FF0000"/>
                </a:solidFill>
              </a:rPr>
              <a:t> the couple are getting closer</a:t>
            </a:r>
            <a:r>
              <a:rPr lang="en-US" sz="800" b="1" dirty="0">
                <a:solidFill>
                  <a:srgbClr val="7030A0"/>
                </a:solidFill>
              </a:rPr>
              <a:t>. Mid – long shots</a:t>
            </a:r>
            <a:r>
              <a:rPr lang="en-US" sz="800" dirty="0"/>
              <a:t> through the trees </a:t>
            </a:r>
            <a:r>
              <a:rPr lang="en-US" sz="800" b="1" dirty="0">
                <a:solidFill>
                  <a:srgbClr val="FF0000"/>
                </a:solidFill>
              </a:rPr>
              <a:t>suggest they are being watched.</a:t>
            </a:r>
            <a:r>
              <a:rPr lang="en-US" sz="800" dirty="0"/>
              <a:t> </a:t>
            </a:r>
            <a:r>
              <a:rPr lang="en-US" sz="800" b="1" dirty="0"/>
              <a:t>She still has not touched the floor </a:t>
            </a:r>
          </a:p>
        </p:txBody>
      </p:sp>
      <p:sp>
        <p:nvSpPr>
          <p:cNvPr id="33" name="TextBox 32">
            <a:extLst>
              <a:ext uri="{FF2B5EF4-FFF2-40B4-BE49-F238E27FC236}">
                <a16:creationId xmlns:a16="http://schemas.microsoft.com/office/drawing/2014/main" id="{9940C230-A80B-D467-9D1F-C8070BADE225}"/>
              </a:ext>
            </a:extLst>
          </p:cNvPr>
          <p:cNvSpPr txBox="1"/>
          <p:nvPr/>
        </p:nvSpPr>
        <p:spPr>
          <a:xfrm>
            <a:off x="-14062" y="3642786"/>
            <a:ext cx="186952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5. Quarry &amp; Hill Top: </a:t>
            </a:r>
            <a:r>
              <a:rPr lang="en-US" sz="800" dirty="0"/>
              <a:t>Faster section. Their </a:t>
            </a:r>
            <a:r>
              <a:rPr lang="en-US" sz="800" b="1" dirty="0">
                <a:solidFill>
                  <a:srgbClr val="FF0000"/>
                </a:solidFill>
              </a:rPr>
              <a:t>relationship is becoming rocky</a:t>
            </a:r>
            <a:r>
              <a:rPr lang="en-US" sz="800" dirty="0"/>
              <a:t>. He elevates her to be nearer to ‘heaven’. The light is dark, symbolizing </a:t>
            </a:r>
            <a:r>
              <a:rPr lang="en-US" sz="800" b="1" dirty="0">
                <a:solidFill>
                  <a:srgbClr val="FF0000"/>
                </a:solidFill>
              </a:rPr>
              <a:t>the ending of their relationship</a:t>
            </a:r>
            <a:r>
              <a:rPr lang="en-US" sz="800" dirty="0"/>
              <a:t>. </a:t>
            </a:r>
            <a:r>
              <a:rPr lang="en-US" sz="800" b="1" dirty="0">
                <a:solidFill>
                  <a:srgbClr val="7030A0"/>
                </a:solidFill>
              </a:rPr>
              <a:t>Fast edits </a:t>
            </a:r>
            <a:r>
              <a:rPr lang="en-US" sz="800" dirty="0"/>
              <a:t>= </a:t>
            </a:r>
            <a:r>
              <a:rPr lang="en-US" sz="800" b="1" dirty="0">
                <a:solidFill>
                  <a:srgbClr val="FF0000"/>
                </a:solidFill>
              </a:rPr>
              <a:t>arguments</a:t>
            </a:r>
            <a:r>
              <a:rPr lang="en-US" sz="800" dirty="0"/>
              <a:t>. </a:t>
            </a:r>
            <a:r>
              <a:rPr lang="en-US" sz="800" b="1" dirty="0"/>
              <a:t>Dynamics are sharper, she resists, uses flexion and tension. </a:t>
            </a:r>
          </a:p>
        </p:txBody>
      </p:sp>
      <p:sp>
        <p:nvSpPr>
          <p:cNvPr id="34" name="Oval 33">
            <a:extLst>
              <a:ext uri="{FF2B5EF4-FFF2-40B4-BE49-F238E27FC236}">
                <a16:creationId xmlns:a16="http://schemas.microsoft.com/office/drawing/2014/main" id="{C3710B25-AE98-20ED-280B-980D63E8D650}"/>
              </a:ext>
            </a:extLst>
          </p:cNvPr>
          <p:cNvSpPr/>
          <p:nvPr/>
        </p:nvSpPr>
        <p:spPr>
          <a:xfrm>
            <a:off x="1760439" y="2659462"/>
            <a:ext cx="1599861" cy="7251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Structure:</a:t>
            </a:r>
            <a:endParaRPr lang="en-US" dirty="0"/>
          </a:p>
          <a:p>
            <a:pPr algn="ctr"/>
            <a:r>
              <a:rPr lang="en-US" sz="1200" b="1" dirty="0"/>
              <a:t>Semi-narrative </a:t>
            </a:r>
            <a:endParaRPr lang="en-US" dirty="0"/>
          </a:p>
        </p:txBody>
      </p:sp>
      <p:sp>
        <p:nvSpPr>
          <p:cNvPr id="35" name="TextBox 34">
            <a:extLst>
              <a:ext uri="{FF2B5EF4-FFF2-40B4-BE49-F238E27FC236}">
                <a16:creationId xmlns:a16="http://schemas.microsoft.com/office/drawing/2014/main" id="{986EC0F3-BF70-C278-DEDE-D1817E554EF1}"/>
              </a:ext>
            </a:extLst>
          </p:cNvPr>
          <p:cNvSpPr txBox="1"/>
          <p:nvPr/>
        </p:nvSpPr>
        <p:spPr>
          <a:xfrm>
            <a:off x="7656045" y="1275734"/>
            <a:ext cx="4482564" cy="252376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rPr>
              <a:t>Lighting </a:t>
            </a:r>
            <a:r>
              <a:rPr lang="en-US" sz="1400" b="1" u="sng" dirty="0"/>
              <a:t> and Interpretations</a:t>
            </a:r>
          </a:p>
          <a:p>
            <a:pPr algn="ctr"/>
            <a:endParaRPr lang="en-US" sz="1400" dirty="0"/>
          </a:p>
          <a:p>
            <a:pPr marL="171450" indent="-171450">
              <a:buFont typeface="Arial"/>
              <a:buChar char="•"/>
            </a:pPr>
            <a:r>
              <a:rPr lang="en-US" sz="1000" b="1" dirty="0">
                <a:solidFill>
                  <a:srgbClr val="FF0000"/>
                </a:solidFill>
              </a:rPr>
              <a:t>Natural Lighting </a:t>
            </a:r>
            <a:r>
              <a:rPr lang="en-US" sz="1000" b="1" dirty="0"/>
              <a:t>=  shows the passing of time from the morning to the evening of their relationship. </a:t>
            </a:r>
          </a:p>
          <a:p>
            <a:pPr marL="171450" indent="-171450">
              <a:buFont typeface="Arial"/>
              <a:buChar char="•"/>
            </a:pPr>
            <a:r>
              <a:rPr lang="en-US" sz="1000" b="1" dirty="0">
                <a:solidFill>
                  <a:srgbClr val="FF0000"/>
                </a:solidFill>
              </a:rPr>
              <a:t>Prologue: Early morning low light </a:t>
            </a:r>
            <a:r>
              <a:rPr lang="en-US" sz="1000" dirty="0"/>
              <a:t>= </a:t>
            </a:r>
            <a:r>
              <a:rPr lang="en-US" sz="1000" b="1" dirty="0"/>
              <a:t>shows the female dancer walking through the streets and a graveyard. This is the start of her journey through grief</a:t>
            </a:r>
          </a:p>
          <a:p>
            <a:pPr marL="171450" indent="-171450">
              <a:buFont typeface="Arial"/>
              <a:buChar char="•"/>
            </a:pPr>
            <a:r>
              <a:rPr lang="en-US" sz="1000" b="1" dirty="0">
                <a:solidFill>
                  <a:srgbClr val="FF0000"/>
                </a:solidFill>
              </a:rPr>
              <a:t>Brighter light on hill top </a:t>
            </a:r>
            <a:r>
              <a:rPr lang="en-US" sz="1000" dirty="0"/>
              <a:t>= </a:t>
            </a:r>
            <a:r>
              <a:rPr lang="en-US" sz="1000" b="1" dirty="0"/>
              <a:t>the start of the male and female dancer’s relationship – could convey hope. </a:t>
            </a:r>
          </a:p>
          <a:p>
            <a:pPr marL="171450" indent="-171450">
              <a:buFont typeface="Arial"/>
              <a:buChar char="•"/>
            </a:pPr>
            <a:r>
              <a:rPr lang="en-US" sz="1000" b="1" dirty="0">
                <a:solidFill>
                  <a:srgbClr val="FF0000"/>
                </a:solidFill>
              </a:rPr>
              <a:t>Grey Clouds </a:t>
            </a:r>
            <a:r>
              <a:rPr lang="en-US" sz="1000" dirty="0"/>
              <a:t>= </a:t>
            </a:r>
            <a:r>
              <a:rPr lang="en-US" sz="1000" b="1" dirty="0"/>
              <a:t>looming threat. Dark days of grief and sadness.</a:t>
            </a:r>
            <a:endParaRPr lang="en-US" sz="800" b="1" dirty="0"/>
          </a:p>
          <a:p>
            <a:pPr marL="171450" indent="-171450">
              <a:buFont typeface="Arial"/>
              <a:buChar char="•"/>
            </a:pPr>
            <a:r>
              <a:rPr lang="en-US" sz="1000" b="1" dirty="0">
                <a:solidFill>
                  <a:srgbClr val="FF0000"/>
                </a:solidFill>
              </a:rPr>
              <a:t>Openings in the clouds </a:t>
            </a:r>
            <a:r>
              <a:rPr lang="en-US" sz="1000" b="1" dirty="0"/>
              <a:t>= Heavenly connection – nearer to her lost love</a:t>
            </a:r>
          </a:p>
          <a:p>
            <a:pPr marL="171450" indent="-171450">
              <a:buFont typeface="Arial"/>
              <a:buChar char="•"/>
            </a:pPr>
            <a:r>
              <a:rPr lang="en-US" sz="1000" b="1" dirty="0">
                <a:solidFill>
                  <a:srgbClr val="FF0000"/>
                </a:solidFill>
              </a:rPr>
              <a:t>Sun coming through the trees in Forest </a:t>
            </a:r>
            <a:r>
              <a:rPr lang="en-US" sz="1000" b="1" dirty="0"/>
              <a:t>= the afternoon of their relationship, the spirit of her lost love. </a:t>
            </a:r>
          </a:p>
          <a:p>
            <a:pPr marL="171450" indent="-171450">
              <a:buFont typeface="Arial"/>
              <a:buChar char="•"/>
            </a:pPr>
            <a:r>
              <a:rPr lang="en-US" sz="1000" b="1" dirty="0">
                <a:solidFill>
                  <a:srgbClr val="FF0000"/>
                </a:solidFill>
              </a:rPr>
              <a:t>Sun setting as they sit in the long grass </a:t>
            </a:r>
            <a:r>
              <a:rPr lang="en-US" sz="1000" b="1" dirty="0"/>
              <a:t>=  the sun setting on their relationship</a:t>
            </a:r>
          </a:p>
          <a:p>
            <a:pPr marL="171450" indent="-171450">
              <a:buFont typeface="Arial"/>
              <a:buChar char="•"/>
            </a:pPr>
            <a:r>
              <a:rPr lang="en-US" sz="1000" b="1" dirty="0">
                <a:solidFill>
                  <a:srgbClr val="FF0000"/>
                </a:solidFill>
              </a:rPr>
              <a:t>Darkness in the Quarry section </a:t>
            </a:r>
            <a:r>
              <a:rPr lang="en-US" sz="1000" b="1" dirty="0"/>
              <a:t>Their relationship is ending – they are ‘on the rocks’</a:t>
            </a:r>
            <a:endParaRPr lang="en-US" sz="1000" b="1" dirty="0">
              <a:solidFill>
                <a:srgbClr val="FF0000"/>
              </a:solidFill>
            </a:endParaRPr>
          </a:p>
        </p:txBody>
      </p:sp>
      <p:pic>
        <p:nvPicPr>
          <p:cNvPr id="1026" name="Picture 2" descr="Free Download Broken Heart Images PNG Transparent Background,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1504" y="22931"/>
            <a:ext cx="776884" cy="63665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8E36BCA-09BB-E2CF-FFC6-A8845AFD8112}"/>
              </a:ext>
            </a:extLst>
          </p:cNvPr>
          <p:cNvSpPr txBox="1"/>
          <p:nvPr/>
        </p:nvSpPr>
        <p:spPr>
          <a:xfrm>
            <a:off x="4180304" y="-15887"/>
            <a:ext cx="7988084" cy="136960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1" u="sng" dirty="0"/>
              <a:t>Within Her Eyes (2016) by James Cousins</a:t>
            </a:r>
            <a:r>
              <a:rPr lang="en-US" sz="2000" b="1" dirty="0"/>
              <a:t>: </a:t>
            </a:r>
            <a:r>
              <a:rPr lang="en-GB" b="1" dirty="0">
                <a:hlinkClick r:id="rId3"/>
              </a:rPr>
              <a:t>WITHIN HER EYES VIDEO</a:t>
            </a:r>
            <a:endParaRPr lang="en-US" b="1" dirty="0">
              <a:solidFill>
                <a:srgbClr val="FF0000"/>
              </a:solidFill>
            </a:endParaRPr>
          </a:p>
          <a:p>
            <a:pPr algn="just"/>
            <a:r>
              <a:rPr lang="en-US" sz="1050" b="1" dirty="0">
                <a:solidFill>
                  <a:srgbClr val="FF0000"/>
                </a:solidFill>
              </a:rPr>
              <a:t>Stimulus </a:t>
            </a:r>
            <a:r>
              <a:rPr lang="en-US" sz="1050" b="1" dirty="0"/>
              <a:t>A love story with a twist</a:t>
            </a:r>
            <a:r>
              <a:rPr lang="en-US" sz="1050" dirty="0"/>
              <a:t>! A story of love, loss, guilt, dependency and loyalty, longing and memory. </a:t>
            </a:r>
          </a:p>
          <a:p>
            <a:pPr algn="just"/>
            <a:r>
              <a:rPr lang="en-US" sz="1050" b="1" dirty="0"/>
              <a:t>Ultimately, the couple can never be together. </a:t>
            </a:r>
          </a:p>
          <a:p>
            <a:pPr algn="just"/>
            <a:r>
              <a:rPr lang="en-US" sz="1050" b="1" dirty="0">
                <a:solidFill>
                  <a:srgbClr val="FF0000"/>
                </a:solidFill>
              </a:rPr>
              <a:t>Choreographic Intention</a:t>
            </a:r>
            <a:r>
              <a:rPr lang="en-US" sz="1050" dirty="0">
                <a:solidFill>
                  <a:srgbClr val="FF0000"/>
                </a:solidFill>
              </a:rPr>
              <a:t> </a:t>
            </a:r>
            <a:r>
              <a:rPr lang="en-US" sz="1050" dirty="0"/>
              <a:t>= </a:t>
            </a:r>
            <a:r>
              <a:rPr lang="en-US" sz="1050" b="1" dirty="0"/>
              <a:t>Grief.</a:t>
            </a:r>
            <a:r>
              <a:rPr lang="en-US" sz="1050" dirty="0"/>
              <a:t> The female dancer is </a:t>
            </a:r>
            <a:r>
              <a:rPr lang="en-US" sz="1050" b="1" dirty="0"/>
              <a:t>grieving for a lost love and struggles to accept the new man in her life</a:t>
            </a:r>
            <a:r>
              <a:rPr lang="en-US" sz="1050" dirty="0"/>
              <a:t>. She reaches, wraps, balances and falls on the male dancer, who is </a:t>
            </a:r>
            <a:r>
              <a:rPr lang="en-US" sz="1050" b="1" dirty="0"/>
              <a:t>there to support her </a:t>
            </a:r>
            <a:r>
              <a:rPr lang="en-US" sz="1050" dirty="0"/>
              <a:t>every move. </a:t>
            </a:r>
            <a:r>
              <a:rPr lang="en-US" sz="1050" b="1" dirty="0"/>
              <a:t>He responds to her needs</a:t>
            </a:r>
            <a:r>
              <a:rPr lang="en-US" sz="1050" dirty="0"/>
              <a:t>. </a:t>
            </a:r>
            <a:r>
              <a:rPr lang="en-US" sz="1050" b="1" dirty="0"/>
              <a:t>They do not make eye contact </a:t>
            </a:r>
            <a:r>
              <a:rPr lang="en-US" sz="1050" dirty="0"/>
              <a:t>until after the Forest scene, when she starts to accept him. He </a:t>
            </a:r>
            <a:r>
              <a:rPr lang="en-US" sz="1050" b="1" dirty="0"/>
              <a:t>does not let her touch the floor, </a:t>
            </a:r>
            <a:r>
              <a:rPr lang="en-US" sz="1050" dirty="0"/>
              <a:t>which is a metaphor for the fact </a:t>
            </a:r>
            <a:r>
              <a:rPr lang="en-US" sz="1050" b="1" dirty="0"/>
              <a:t>he will never ‘let her down’.</a:t>
            </a:r>
            <a:endParaRPr lang="en-US" sz="1050" b="1" dirty="0">
              <a:ea typeface="+mn-lt"/>
              <a:cs typeface="+mn-lt"/>
            </a:endParaRPr>
          </a:p>
        </p:txBody>
      </p:sp>
      <p:sp>
        <p:nvSpPr>
          <p:cNvPr id="37" name="TextBox 36">
            <a:extLst>
              <a:ext uri="{FF2B5EF4-FFF2-40B4-BE49-F238E27FC236}">
                <a16:creationId xmlns:a16="http://schemas.microsoft.com/office/drawing/2014/main" id="{F4B4A154-5A74-0C93-962B-12F63F4AF332}"/>
              </a:ext>
            </a:extLst>
          </p:cNvPr>
          <p:cNvSpPr txBox="1"/>
          <p:nvPr/>
        </p:nvSpPr>
        <p:spPr>
          <a:xfrm>
            <a:off x="1023257" y="4806344"/>
            <a:ext cx="3157048" cy="184665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ea typeface="+mn-lt"/>
                <a:cs typeface="+mn-lt"/>
              </a:rPr>
              <a:t>Costume Descriptions </a:t>
            </a:r>
            <a:r>
              <a:rPr lang="en-US" sz="1400" b="1" u="sng" dirty="0">
                <a:ea typeface="+mn-lt"/>
                <a:cs typeface="+mn-lt"/>
              </a:rPr>
              <a:t>&amp;</a:t>
            </a:r>
            <a:r>
              <a:rPr lang="en-US" sz="1400" b="1" u="sng" dirty="0">
                <a:solidFill>
                  <a:srgbClr val="FF0000"/>
                </a:solidFill>
                <a:ea typeface="+mn-lt"/>
                <a:cs typeface="+mn-lt"/>
              </a:rPr>
              <a:t> </a:t>
            </a:r>
            <a:r>
              <a:rPr lang="en-US" sz="1400" b="1" u="sng" dirty="0">
                <a:ea typeface="+mn-lt"/>
                <a:cs typeface="+mn-lt"/>
              </a:rPr>
              <a:t>Interpretations</a:t>
            </a:r>
          </a:p>
          <a:p>
            <a:r>
              <a:rPr lang="en-US" sz="1000" dirty="0"/>
              <a:t>Costumes are </a:t>
            </a:r>
            <a:r>
              <a:rPr lang="en-US" sz="1000" dirty="0" err="1"/>
              <a:t>stylised</a:t>
            </a:r>
            <a:r>
              <a:rPr lang="en-US" sz="1000" dirty="0"/>
              <a:t> everyday clothes.</a:t>
            </a:r>
          </a:p>
          <a:p>
            <a:r>
              <a:rPr lang="en-US" sz="1000" dirty="0"/>
              <a:t> </a:t>
            </a:r>
          </a:p>
          <a:p>
            <a:r>
              <a:rPr lang="en-US" sz="1000" b="1" dirty="0">
                <a:ea typeface="+mn-lt"/>
                <a:cs typeface="+mn-lt"/>
              </a:rPr>
              <a:t>Female Dancer: </a:t>
            </a:r>
            <a:r>
              <a:rPr lang="en-US" sz="1000" dirty="0">
                <a:ea typeface="+mn-lt"/>
                <a:cs typeface="+mn-lt"/>
              </a:rPr>
              <a:t>wears a beige shirt and skirt and bare feet</a:t>
            </a:r>
            <a:endParaRPr lang="en-US" sz="1000" b="1" dirty="0">
              <a:ea typeface="+mn-lt"/>
              <a:cs typeface="+mn-lt"/>
            </a:endParaRPr>
          </a:p>
          <a:p>
            <a:r>
              <a:rPr lang="en-US" sz="1000" b="1" dirty="0">
                <a:ea typeface="+mn-lt"/>
                <a:cs typeface="+mn-lt"/>
              </a:rPr>
              <a:t>Male Dancer: </a:t>
            </a:r>
            <a:r>
              <a:rPr lang="en-US" sz="1000" dirty="0">
                <a:ea typeface="+mn-lt"/>
                <a:cs typeface="+mn-lt"/>
              </a:rPr>
              <a:t>wears a khaki jumper and jeans with shoes</a:t>
            </a:r>
          </a:p>
          <a:p>
            <a:endParaRPr lang="en-US" sz="1000" b="1" dirty="0">
              <a:ea typeface="+mn-lt"/>
              <a:cs typeface="+mn-lt"/>
            </a:endParaRPr>
          </a:p>
          <a:p>
            <a:r>
              <a:rPr lang="en-US" sz="1000" b="1" dirty="0">
                <a:solidFill>
                  <a:srgbClr val="FF0000"/>
                </a:solidFill>
              </a:rPr>
              <a:t>The darkness of his costume contrasted with the lightness of hers adds to the illusion of her just floating on him in the space. The darkness of his costume links him to the earth whereas the lightness of her costume gives her a more ethereal (angelic) and celestial feel. </a:t>
            </a:r>
          </a:p>
        </p:txBody>
      </p:sp>
      <p:sp>
        <p:nvSpPr>
          <p:cNvPr id="41" name="TextBox 40">
            <a:extLst>
              <a:ext uri="{FF2B5EF4-FFF2-40B4-BE49-F238E27FC236}">
                <a16:creationId xmlns:a16="http://schemas.microsoft.com/office/drawing/2014/main" id="{923EC585-BC80-BF5D-A033-217668FB7F8A}"/>
              </a:ext>
            </a:extLst>
          </p:cNvPr>
          <p:cNvSpPr txBox="1"/>
          <p:nvPr/>
        </p:nvSpPr>
        <p:spPr>
          <a:xfrm>
            <a:off x="4256524" y="4761310"/>
            <a:ext cx="2863456" cy="206210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rPr>
              <a:t>Aural Setting </a:t>
            </a:r>
            <a:r>
              <a:rPr lang="en-US" sz="1400" b="1" u="sng" dirty="0"/>
              <a:t>&amp; Interpretations</a:t>
            </a:r>
          </a:p>
          <a:p>
            <a:r>
              <a:rPr lang="en-US" sz="1400" b="1" dirty="0"/>
              <a:t> </a:t>
            </a:r>
          </a:p>
          <a:p>
            <a:pPr marL="171450" indent="-171450">
              <a:buFont typeface="Arial" panose="020B0604020202020204" pitchFamily="34" charset="0"/>
              <a:buChar char="•"/>
            </a:pPr>
            <a:r>
              <a:rPr lang="en-US" sz="1000" b="1" dirty="0">
                <a:solidFill>
                  <a:srgbClr val="FF0000"/>
                </a:solidFill>
              </a:rPr>
              <a:t>Created specifically for the dance</a:t>
            </a:r>
          </a:p>
          <a:p>
            <a:pPr marL="171450" indent="-171450">
              <a:buFont typeface="Arial" panose="020B0604020202020204" pitchFamily="34" charset="0"/>
              <a:buChar char="•"/>
            </a:pPr>
            <a:r>
              <a:rPr lang="en-US" sz="1000" b="1" dirty="0">
                <a:solidFill>
                  <a:srgbClr val="FF0000"/>
                </a:solidFill>
              </a:rPr>
              <a:t>Haunting sounds of  electronic strings </a:t>
            </a:r>
          </a:p>
          <a:p>
            <a:r>
              <a:rPr lang="en-US" sz="1000" b="1" dirty="0">
                <a:solidFill>
                  <a:srgbClr val="FF0000"/>
                </a:solidFill>
              </a:rPr>
              <a:t>      and piano </a:t>
            </a:r>
            <a:r>
              <a:rPr lang="en-US" sz="1000" b="1" dirty="0"/>
              <a:t>= melancholy mood - grief</a:t>
            </a:r>
            <a:endParaRPr lang="en-US" b="1" dirty="0"/>
          </a:p>
          <a:p>
            <a:pPr marL="171450" indent="-171450">
              <a:buFont typeface="Arial" panose="020B0604020202020204" pitchFamily="34" charset="0"/>
              <a:buChar char="•"/>
            </a:pPr>
            <a:r>
              <a:rPr lang="en-US" sz="1000" b="1" dirty="0">
                <a:solidFill>
                  <a:srgbClr val="FF0000"/>
                </a:solidFill>
              </a:rPr>
              <a:t>Wind sounds </a:t>
            </a:r>
            <a:r>
              <a:rPr lang="en-US" sz="1000" dirty="0"/>
              <a:t>= </a:t>
            </a:r>
            <a:r>
              <a:rPr lang="en-US" sz="1000" b="1" dirty="0"/>
              <a:t>pathetic fallacy – supports the site sensitive setting and creates tension</a:t>
            </a:r>
          </a:p>
          <a:p>
            <a:pPr marL="171450" indent="-171450">
              <a:buFont typeface="Arial" panose="020B0604020202020204" pitchFamily="34" charset="0"/>
              <a:buChar char="•"/>
            </a:pPr>
            <a:r>
              <a:rPr lang="en-US" sz="1000" b="1" dirty="0">
                <a:solidFill>
                  <a:srgbClr val="FF0000"/>
                </a:solidFill>
              </a:rPr>
              <a:t>Higher notes </a:t>
            </a:r>
            <a:r>
              <a:rPr lang="en-US" sz="1000" dirty="0"/>
              <a:t>= </a:t>
            </a:r>
            <a:r>
              <a:rPr lang="en-US" sz="1000" b="1" dirty="0"/>
              <a:t>Links to the female dancer</a:t>
            </a:r>
          </a:p>
          <a:p>
            <a:pPr marL="171450" indent="-171450">
              <a:buFont typeface="Arial" panose="020B0604020202020204" pitchFamily="34" charset="0"/>
              <a:buChar char="•"/>
            </a:pPr>
            <a:r>
              <a:rPr lang="en-US" sz="1000" b="1" dirty="0">
                <a:solidFill>
                  <a:srgbClr val="FF0000"/>
                </a:solidFill>
              </a:rPr>
              <a:t>Lower notes </a:t>
            </a:r>
            <a:r>
              <a:rPr lang="en-US" sz="1000" b="1" dirty="0"/>
              <a:t>= link to the male dancer</a:t>
            </a:r>
          </a:p>
          <a:p>
            <a:pPr marL="171450" indent="-171450">
              <a:buFont typeface="Arial" panose="020B0604020202020204" pitchFamily="34" charset="0"/>
              <a:buChar char="•"/>
            </a:pPr>
            <a:r>
              <a:rPr lang="en-US" sz="1000" b="1" dirty="0">
                <a:solidFill>
                  <a:srgbClr val="FF0000"/>
                </a:solidFill>
              </a:rPr>
              <a:t>Slower tempo </a:t>
            </a:r>
            <a:r>
              <a:rPr lang="en-US" sz="1000" b="1" dirty="0"/>
              <a:t>= Long grass more harmonious relationship</a:t>
            </a:r>
            <a:endParaRPr lang="en-US" sz="1000" b="1" dirty="0">
              <a:solidFill>
                <a:srgbClr val="FF0000"/>
              </a:solidFill>
            </a:endParaRPr>
          </a:p>
          <a:p>
            <a:pPr marL="171450" indent="-171450">
              <a:buFont typeface="Arial" panose="020B0604020202020204" pitchFamily="34" charset="0"/>
              <a:buChar char="•"/>
            </a:pPr>
            <a:r>
              <a:rPr lang="en-US" sz="1000" b="1" dirty="0">
                <a:solidFill>
                  <a:srgbClr val="FF0000"/>
                </a:solidFill>
              </a:rPr>
              <a:t>Faster tempo </a:t>
            </a:r>
            <a:r>
              <a:rPr lang="en-US" sz="1000" b="1" dirty="0"/>
              <a:t>= Quarry section – arguing, tension</a:t>
            </a:r>
            <a:endParaRPr lang="en-US" sz="1000" b="1" dirty="0">
              <a:solidFill>
                <a:srgbClr val="FF0000"/>
              </a:solidFill>
            </a:endParaRPr>
          </a:p>
        </p:txBody>
      </p:sp>
      <p:sp>
        <p:nvSpPr>
          <p:cNvPr id="43" name="TextBox 42">
            <a:extLst>
              <a:ext uri="{FF2B5EF4-FFF2-40B4-BE49-F238E27FC236}">
                <a16:creationId xmlns:a16="http://schemas.microsoft.com/office/drawing/2014/main" id="{49D6964E-BFEE-B077-1CB0-25470ED77CE4}"/>
              </a:ext>
            </a:extLst>
          </p:cNvPr>
          <p:cNvSpPr txBox="1"/>
          <p:nvPr/>
        </p:nvSpPr>
        <p:spPr>
          <a:xfrm>
            <a:off x="7214335" y="5301589"/>
            <a:ext cx="4945820" cy="153888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u="sng" dirty="0">
                <a:solidFill>
                  <a:srgbClr val="FF0000"/>
                </a:solidFill>
              </a:rPr>
              <a:t>Settings / locations / </a:t>
            </a:r>
            <a:r>
              <a:rPr lang="en-US" sz="1400" b="1" u="sng" dirty="0">
                <a:solidFill>
                  <a:srgbClr val="7030A0"/>
                </a:solidFill>
              </a:rPr>
              <a:t>Camera Shots </a:t>
            </a:r>
            <a:r>
              <a:rPr lang="en-US" sz="1400" b="1" u="sng" dirty="0"/>
              <a:t>and Interpretations</a:t>
            </a:r>
          </a:p>
          <a:p>
            <a:pPr marL="171450" indent="-171450">
              <a:buFont typeface="Arial" panose="020B0604020202020204" pitchFamily="34" charset="0"/>
              <a:buChar char="•"/>
            </a:pPr>
            <a:r>
              <a:rPr lang="en-US" sz="1000" b="1" dirty="0">
                <a:solidFill>
                  <a:srgbClr val="FF0000"/>
                </a:solidFill>
              </a:rPr>
              <a:t>Prologue: Graveyard and Street </a:t>
            </a:r>
            <a:r>
              <a:rPr lang="en-US" sz="1000" b="1" dirty="0"/>
              <a:t> </a:t>
            </a:r>
            <a:r>
              <a:rPr lang="en-US" sz="1000" b="1" dirty="0">
                <a:solidFill>
                  <a:srgbClr val="7030A0"/>
                </a:solidFill>
              </a:rPr>
              <a:t>Follow Shot </a:t>
            </a:r>
            <a:r>
              <a:rPr lang="en-US" sz="1000" b="1" dirty="0"/>
              <a:t>= Spirit of her lost love following her</a:t>
            </a:r>
            <a:endParaRPr lang="en-US" sz="1000" b="1" dirty="0">
              <a:solidFill>
                <a:srgbClr val="FF0000"/>
              </a:solidFill>
            </a:endParaRPr>
          </a:p>
          <a:p>
            <a:pPr marL="171450" indent="-171450">
              <a:buFont typeface="Arial" panose="020B0604020202020204" pitchFamily="34" charset="0"/>
              <a:buChar char="•"/>
            </a:pPr>
            <a:r>
              <a:rPr lang="en-US" sz="1000" b="1" dirty="0">
                <a:solidFill>
                  <a:srgbClr val="FF0000"/>
                </a:solidFill>
              </a:rPr>
              <a:t>Hill top </a:t>
            </a:r>
            <a:r>
              <a:rPr lang="en-US" sz="1000" b="1" dirty="0">
                <a:solidFill>
                  <a:srgbClr val="7030A0"/>
                </a:solidFill>
              </a:rPr>
              <a:t>Long Shot / Wide angle </a:t>
            </a:r>
            <a:r>
              <a:rPr lang="en-US" sz="1000" b="1" dirty="0"/>
              <a:t>= the male and female are not close yet. There is distance between them</a:t>
            </a:r>
            <a:endParaRPr lang="en-US" sz="1000" b="1" dirty="0">
              <a:solidFill>
                <a:srgbClr val="FF0000"/>
              </a:solidFill>
            </a:endParaRPr>
          </a:p>
          <a:p>
            <a:pPr marL="171450" indent="-171450">
              <a:buFont typeface="Arial" panose="020B0604020202020204" pitchFamily="34" charset="0"/>
              <a:buChar char="•"/>
            </a:pPr>
            <a:r>
              <a:rPr lang="en-US" sz="1000" b="1" dirty="0">
                <a:solidFill>
                  <a:srgbClr val="FF0000"/>
                </a:solidFill>
              </a:rPr>
              <a:t>Forest </a:t>
            </a:r>
            <a:r>
              <a:rPr lang="en-US" sz="1000" b="1" dirty="0">
                <a:solidFill>
                  <a:srgbClr val="7030A0"/>
                </a:solidFill>
              </a:rPr>
              <a:t>Mid shots, Shots through the trees </a:t>
            </a:r>
            <a:r>
              <a:rPr lang="en-US" sz="1000" b="1" dirty="0"/>
              <a:t>= they are getting closer, voyeuristic shots possibly watched by the spirit of her lost love. </a:t>
            </a:r>
            <a:endParaRPr lang="en-US" sz="1000" b="1" dirty="0">
              <a:solidFill>
                <a:srgbClr val="FF0000"/>
              </a:solidFill>
            </a:endParaRPr>
          </a:p>
          <a:p>
            <a:pPr marL="171450" indent="-171450">
              <a:buFont typeface="Arial" panose="020B0604020202020204" pitchFamily="34" charset="0"/>
              <a:buChar char="•"/>
            </a:pPr>
            <a:r>
              <a:rPr lang="en-US" sz="1000" b="1" dirty="0">
                <a:solidFill>
                  <a:srgbClr val="FF0000"/>
                </a:solidFill>
              </a:rPr>
              <a:t>Long grass </a:t>
            </a:r>
            <a:r>
              <a:rPr lang="en-US" sz="1000" b="1" dirty="0">
                <a:solidFill>
                  <a:srgbClr val="7030A0"/>
                </a:solidFill>
              </a:rPr>
              <a:t>Close up shot </a:t>
            </a:r>
            <a:r>
              <a:rPr lang="en-US" sz="1000" b="1" dirty="0"/>
              <a:t>= they finally make eye contact and are intimate</a:t>
            </a:r>
            <a:endParaRPr lang="en-US" sz="1000" b="1" dirty="0">
              <a:solidFill>
                <a:srgbClr val="FF0000"/>
              </a:solidFill>
            </a:endParaRPr>
          </a:p>
          <a:p>
            <a:pPr marL="171450" indent="-171450">
              <a:buFont typeface="Arial" panose="020B0604020202020204" pitchFamily="34" charset="0"/>
              <a:buChar char="•"/>
            </a:pPr>
            <a:r>
              <a:rPr lang="en-US" sz="1000" b="1" dirty="0">
                <a:solidFill>
                  <a:srgbClr val="FF0000"/>
                </a:solidFill>
              </a:rPr>
              <a:t>Quarry </a:t>
            </a:r>
            <a:r>
              <a:rPr lang="en-US" sz="1000" b="1" dirty="0">
                <a:solidFill>
                  <a:srgbClr val="7030A0"/>
                </a:solidFill>
              </a:rPr>
              <a:t>Fast edits, long, mid and close up shots </a:t>
            </a:r>
            <a:r>
              <a:rPr lang="en-US" sz="1000" b="1" dirty="0"/>
              <a:t>= frantic arguing, their relationship is falling apart, they are ‘on the rocks’ – the story ends in disaster with her legs hanging at the end </a:t>
            </a:r>
            <a:endParaRPr lang="en-US" sz="1000" b="1" dirty="0">
              <a:solidFill>
                <a:srgbClr val="FF0000"/>
              </a:solidFill>
            </a:endParaRPr>
          </a:p>
        </p:txBody>
      </p:sp>
      <p:sp>
        <p:nvSpPr>
          <p:cNvPr id="45" name="Rectangle: Rounded Corners 44">
            <a:extLst>
              <a:ext uri="{FF2B5EF4-FFF2-40B4-BE49-F238E27FC236}">
                <a16:creationId xmlns:a16="http://schemas.microsoft.com/office/drawing/2014/main" id="{48CEAB69-191D-FD1E-6E5E-73AE762297C9}"/>
              </a:ext>
            </a:extLst>
          </p:cNvPr>
          <p:cNvSpPr/>
          <p:nvPr/>
        </p:nvSpPr>
        <p:spPr>
          <a:xfrm>
            <a:off x="2247039" y="48698"/>
            <a:ext cx="1723016" cy="10847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rgbClr val="FF0000"/>
                </a:solidFill>
              </a:rPr>
              <a:t>Dance Style</a:t>
            </a:r>
          </a:p>
          <a:p>
            <a:pPr algn="ctr"/>
            <a:r>
              <a:rPr lang="en-US" sz="1400" b="1" dirty="0"/>
              <a:t>Contact work, </a:t>
            </a:r>
            <a:r>
              <a:rPr lang="en-US" sz="1050" b="1" dirty="0"/>
              <a:t>created through improvisation, keeping the female dancer off the ground. </a:t>
            </a:r>
          </a:p>
        </p:txBody>
      </p:sp>
      <p:sp>
        <p:nvSpPr>
          <p:cNvPr id="48" name="TextBox 47">
            <a:extLst>
              <a:ext uri="{FF2B5EF4-FFF2-40B4-BE49-F238E27FC236}">
                <a16:creationId xmlns:a16="http://schemas.microsoft.com/office/drawing/2014/main" id="{B64ECFB2-746C-B396-3567-DDBDA67DD30D}"/>
              </a:ext>
            </a:extLst>
          </p:cNvPr>
          <p:cNvSpPr txBox="1"/>
          <p:nvPr/>
        </p:nvSpPr>
        <p:spPr>
          <a:xfrm>
            <a:off x="3898343" y="1154682"/>
            <a:ext cx="3377756"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u="sng" dirty="0">
                <a:solidFill>
                  <a:srgbClr val="FF0000"/>
                </a:solidFill>
              </a:rPr>
              <a:t>Performance Environment: </a:t>
            </a:r>
          </a:p>
          <a:p>
            <a:pPr algn="ctr"/>
            <a:r>
              <a:rPr lang="en-US" sz="1200" b="1" dirty="0"/>
              <a:t>Site Sensitive and Dance for Camera</a:t>
            </a:r>
          </a:p>
          <a:p>
            <a:pPr algn="ctr"/>
            <a:r>
              <a:rPr lang="en-US" sz="1200" dirty="0"/>
              <a:t>Filmed on location in Wales</a:t>
            </a:r>
            <a:endParaRPr lang="en-US" dirty="0"/>
          </a:p>
        </p:txBody>
      </p:sp>
      <p:pic>
        <p:nvPicPr>
          <p:cNvPr id="1028" name="Picture 4" descr="Within Her Eyes Film | James Cousins Compan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6780" y="3607462"/>
            <a:ext cx="1668290" cy="9384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Day and Night · English listening exercise (beginner level) | bitga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51096" y="1300203"/>
            <a:ext cx="849818" cy="4780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ithin Her Eyes Costum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86" y="5110443"/>
            <a:ext cx="1063427" cy="13996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iolin And Piano Stock Photo - Download Image Now - i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8926" y="3990619"/>
            <a:ext cx="1210214" cy="770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Wind Clip Art Clipart Wind Transparent Background Png - vrogue.c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2319" y="4986159"/>
            <a:ext cx="1000930" cy="7300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lock clip art free clipart images – Clipartix"/>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8396" y="1273337"/>
            <a:ext cx="504888" cy="5048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p:nvPr/>
        </p:nvPicPr>
        <p:blipFill rotWithShape="1">
          <a:blip r:embed="rId10"/>
          <a:srcRect l="8778" t="8552" r="9165" b="1858"/>
          <a:stretch/>
        </p:blipFill>
        <p:spPr>
          <a:xfrm>
            <a:off x="5048658" y="2851748"/>
            <a:ext cx="1252730" cy="773019"/>
          </a:xfrm>
          <a:prstGeom prst="rect">
            <a:avLst/>
          </a:prstGeom>
        </p:spPr>
      </p:pic>
      <p:pic>
        <p:nvPicPr>
          <p:cNvPr id="51" name="Picture 50"/>
          <p:cNvPicPr/>
          <p:nvPr/>
        </p:nvPicPr>
        <p:blipFill rotWithShape="1">
          <a:blip r:embed="rId11" cstate="print">
            <a:extLst>
              <a:ext uri="{28A0092B-C50C-407E-A947-70E740481C1C}">
                <a14:useLocalDpi xmlns:a14="http://schemas.microsoft.com/office/drawing/2010/main" val="0"/>
              </a:ext>
            </a:extLst>
          </a:blip>
          <a:srcRect l="7701" r="6904"/>
          <a:stretch/>
        </p:blipFill>
        <p:spPr>
          <a:xfrm>
            <a:off x="6363754" y="1958576"/>
            <a:ext cx="1237607" cy="845020"/>
          </a:xfrm>
          <a:prstGeom prst="rect">
            <a:avLst/>
          </a:prstGeom>
        </p:spPr>
      </p:pic>
      <p:pic>
        <p:nvPicPr>
          <p:cNvPr id="52" name="Picture 51"/>
          <p:cNvPicPr/>
          <p:nvPr/>
        </p:nvPicPr>
        <p:blipFill rotWithShape="1">
          <a:blip r:embed="rId12"/>
          <a:srcRect l="10086" t="6982" r="8069"/>
          <a:stretch/>
        </p:blipFill>
        <p:spPr>
          <a:xfrm>
            <a:off x="6357858" y="2853606"/>
            <a:ext cx="1238461" cy="769394"/>
          </a:xfrm>
          <a:prstGeom prst="rect">
            <a:avLst/>
          </a:prstGeom>
        </p:spPr>
      </p:pic>
      <p:pic>
        <p:nvPicPr>
          <p:cNvPr id="53" name="Picture 52"/>
          <p:cNvPicPr/>
          <p:nvPr/>
        </p:nvPicPr>
        <p:blipFill rotWithShape="1">
          <a:blip r:embed="rId13" cstate="print">
            <a:extLst>
              <a:ext uri="{28A0092B-C50C-407E-A947-70E740481C1C}">
                <a14:useLocalDpi xmlns:a14="http://schemas.microsoft.com/office/drawing/2010/main" val="0"/>
              </a:ext>
            </a:extLst>
          </a:blip>
          <a:srcRect l="8786" r="8213"/>
          <a:stretch/>
        </p:blipFill>
        <p:spPr>
          <a:xfrm>
            <a:off x="5045798" y="1971381"/>
            <a:ext cx="1252730" cy="831628"/>
          </a:xfrm>
          <a:prstGeom prst="rect">
            <a:avLst/>
          </a:prstGeom>
        </p:spPr>
      </p:pic>
      <p:pic>
        <p:nvPicPr>
          <p:cNvPr id="1042" name="Picture 18" descr="Clipart Of A Light Bul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4051663" y="353565"/>
            <a:ext cx="128642" cy="23456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inking emoji illustration, Emojipedia Sticker Emoticon, Thinking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16150" y="659586"/>
            <a:ext cx="213157" cy="21315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usical clip art music notes free rf music notes clipart image ..."/>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18718" y="4431617"/>
            <a:ext cx="660743" cy="722412"/>
          </a:xfrm>
          <a:prstGeom prst="rect">
            <a:avLst/>
          </a:prstGeom>
          <a:noFill/>
          <a:extLst>
            <a:ext uri="{909E8E84-426E-40DD-AFC4-6F175D3DCCD1}">
              <a14:hiddenFill xmlns:a14="http://schemas.microsoft.com/office/drawing/2010/main">
                <a:solidFill>
                  <a:srgbClr val="FFFFFF"/>
                </a:solidFill>
              </a14:hiddenFill>
            </a:ext>
          </a:extLst>
        </p:spPr>
      </p:pic>
      <p:pic>
        <p:nvPicPr>
          <p:cNvPr id="57" name="Content Placeholder 3"/>
          <p:cNvPicPr/>
          <p:nvPr/>
        </p:nvPicPr>
        <p:blipFill>
          <a:blip r:embed="rId17"/>
          <a:stretch>
            <a:fillRect/>
          </a:stretch>
        </p:blipFill>
        <p:spPr>
          <a:xfrm>
            <a:off x="620973" y="286940"/>
            <a:ext cx="1403305" cy="864283"/>
          </a:xfrm>
          <a:prstGeom prst="rect">
            <a:avLst/>
          </a:prstGeom>
        </p:spPr>
      </p:pic>
      <p:sp>
        <p:nvSpPr>
          <p:cNvPr id="22" name="Arrow: Right 21">
            <a:extLst>
              <a:ext uri="{FF2B5EF4-FFF2-40B4-BE49-F238E27FC236}">
                <a16:creationId xmlns:a16="http://schemas.microsoft.com/office/drawing/2014/main" id="{9BE1070A-ED9B-A272-0FB3-83B59F8D870B}"/>
              </a:ext>
            </a:extLst>
          </p:cNvPr>
          <p:cNvSpPr/>
          <p:nvPr/>
        </p:nvSpPr>
        <p:spPr>
          <a:xfrm rot="1783532">
            <a:off x="1835373" y="1079758"/>
            <a:ext cx="780142" cy="308429"/>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saa-fs1\staffhome$\SKearns\My Pictures\within her eyes 3.png"/>
          <p:cNvPicPr/>
          <p:nvPr/>
        </p:nvPicPr>
        <p:blipFill>
          <a:blip r:embed="rId18">
            <a:extLst>
              <a:ext uri="{28A0092B-C50C-407E-A947-70E740481C1C}">
                <a14:useLocalDpi xmlns:a14="http://schemas.microsoft.com/office/drawing/2010/main" val="0"/>
              </a:ext>
            </a:extLst>
          </a:blip>
          <a:srcRect/>
          <a:stretch>
            <a:fillRect/>
          </a:stretch>
        </p:blipFill>
        <p:spPr bwMode="auto">
          <a:xfrm>
            <a:off x="2629963" y="1193141"/>
            <a:ext cx="1334107" cy="758137"/>
          </a:xfrm>
          <a:prstGeom prst="rect">
            <a:avLst/>
          </a:prstGeom>
          <a:noFill/>
        </p:spPr>
      </p:pic>
      <p:pic>
        <p:nvPicPr>
          <p:cNvPr id="1048" name="Picture 24" descr="Within Her Eyes Film | James Cousins Company"/>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55462" y="3528150"/>
            <a:ext cx="1371985" cy="7683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p:nvPr/>
        </p:nvPicPr>
        <p:blipFill rotWithShape="1">
          <a:blip r:embed="rId10"/>
          <a:srcRect l="13158" t="24966" r="15771" b="15720"/>
          <a:stretch/>
        </p:blipFill>
        <p:spPr>
          <a:xfrm>
            <a:off x="3690073" y="2681044"/>
            <a:ext cx="1287068" cy="775788"/>
          </a:xfrm>
          <a:prstGeom prst="rect">
            <a:avLst/>
          </a:prstGeom>
        </p:spPr>
      </p:pic>
      <p:sp>
        <p:nvSpPr>
          <p:cNvPr id="18" name="Arrow: Right 17">
            <a:extLst>
              <a:ext uri="{FF2B5EF4-FFF2-40B4-BE49-F238E27FC236}">
                <a16:creationId xmlns:a16="http://schemas.microsoft.com/office/drawing/2014/main" id="{E491FCEC-5086-8EF0-500A-1DF6F0494724}"/>
              </a:ext>
            </a:extLst>
          </p:cNvPr>
          <p:cNvSpPr/>
          <p:nvPr/>
        </p:nvSpPr>
        <p:spPr>
          <a:xfrm rot="3151188">
            <a:off x="3983246" y="2042662"/>
            <a:ext cx="848407" cy="33564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55C65B09-B090-3D1F-5BCD-51B0A65C0625}"/>
              </a:ext>
            </a:extLst>
          </p:cNvPr>
          <p:cNvSpPr/>
          <p:nvPr/>
        </p:nvSpPr>
        <p:spPr>
          <a:xfrm rot="10800000">
            <a:off x="3102271" y="4016581"/>
            <a:ext cx="680357" cy="33564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0" name="Picture 26" descr="James Cousins Company, Epilogues Review [STAR:3] | Culture Whispe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0255" y="2880000"/>
            <a:ext cx="1288769" cy="74831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James Cousins Company - Theatre and Dance"/>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1842" t="13640" r="25455" b="16739"/>
          <a:stretch/>
        </p:blipFill>
        <p:spPr bwMode="auto">
          <a:xfrm>
            <a:off x="334400" y="1896815"/>
            <a:ext cx="1259621" cy="932415"/>
          </a:xfrm>
          <a:prstGeom prst="rect">
            <a:avLst/>
          </a:prstGeom>
          <a:noFill/>
          <a:extLst>
            <a:ext uri="{909E8E84-426E-40DD-AFC4-6F175D3DCCD1}">
              <a14:hiddenFill xmlns:a14="http://schemas.microsoft.com/office/drawing/2010/main">
                <a:solidFill>
                  <a:srgbClr val="FFFFFF"/>
                </a:solidFill>
              </a14:hiddenFill>
            </a:ext>
          </a:extLst>
        </p:spPr>
      </p:pic>
      <p:sp>
        <p:nvSpPr>
          <p:cNvPr id="19" name="Arrow: Right 18">
            <a:extLst>
              <a:ext uri="{FF2B5EF4-FFF2-40B4-BE49-F238E27FC236}">
                <a16:creationId xmlns:a16="http://schemas.microsoft.com/office/drawing/2014/main" id="{099307FD-09F5-AF3D-95DD-F7E69E2321F3}"/>
              </a:ext>
            </a:extLst>
          </p:cNvPr>
          <p:cNvSpPr/>
          <p:nvPr/>
        </p:nvSpPr>
        <p:spPr>
          <a:xfrm rot="13107923">
            <a:off x="1299066" y="3331658"/>
            <a:ext cx="680357" cy="33564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5B7F4B9-2458-7377-668F-B9F1471FBDD6}"/>
              </a:ext>
            </a:extLst>
          </p:cNvPr>
          <p:cNvSpPr txBox="1"/>
          <p:nvPr/>
        </p:nvSpPr>
        <p:spPr>
          <a:xfrm>
            <a:off x="303857" y="2492262"/>
            <a:ext cx="135342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solidFill>
                  <a:schemeClr val="bg1"/>
                </a:solidFill>
              </a:rPr>
              <a:t>Ending: </a:t>
            </a:r>
            <a:r>
              <a:rPr lang="en-US" sz="800" dirty="0">
                <a:solidFill>
                  <a:schemeClr val="bg1"/>
                </a:solidFill>
              </a:rPr>
              <a:t>Darkness – </a:t>
            </a:r>
          </a:p>
          <a:p>
            <a:r>
              <a:rPr lang="en-US" sz="800" b="1" dirty="0">
                <a:solidFill>
                  <a:srgbClr val="FF0000"/>
                </a:solidFill>
              </a:rPr>
              <a:t>the end of their relationship</a:t>
            </a:r>
            <a:r>
              <a:rPr lang="en-US" sz="800" dirty="0"/>
              <a:t>.</a:t>
            </a:r>
          </a:p>
        </p:txBody>
      </p:sp>
      <p:pic>
        <p:nvPicPr>
          <p:cNvPr id="1056" name="Picture 32" descr="Clock 6:00 | ClipArt ETC"/>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8480" y="812410"/>
            <a:ext cx="310034" cy="31003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lock 10:00 | ClipArt ETC"/>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183096" y="1634138"/>
            <a:ext cx="312132" cy="312132"/>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3 O'clock | ClipArt ETC"/>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370220" y="3148111"/>
            <a:ext cx="295759" cy="29691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lock-5PM.png - Cliparts.co"/>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982204" y="3999268"/>
            <a:ext cx="323122" cy="321758"/>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7 O'clock | ClipArt ETC"/>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639244" y="4391896"/>
            <a:ext cx="282541" cy="281989"/>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9 O'clock | ClipArt ETC"/>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4805" y="3322611"/>
            <a:ext cx="280122" cy="284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32683" y="1695119"/>
            <a:ext cx="1893583" cy="307777"/>
          </a:xfrm>
          <a:prstGeom prst="rect">
            <a:avLst/>
          </a:prstGeom>
          <a:noFill/>
        </p:spPr>
        <p:txBody>
          <a:bodyPr wrap="square" rtlCol="0">
            <a:spAutoFit/>
          </a:bodyPr>
          <a:lstStyle/>
          <a:p>
            <a:r>
              <a:rPr lang="en-GB" sz="1400" b="1" u="sng" dirty="0">
                <a:solidFill>
                  <a:srgbClr val="FF0000"/>
                </a:solidFill>
              </a:rPr>
              <a:t>Camera Shots</a:t>
            </a:r>
          </a:p>
        </p:txBody>
      </p:sp>
    </p:spTree>
    <p:extLst>
      <p:ext uri="{BB962C8B-B14F-4D97-AF65-F5344CB8AC3E}">
        <p14:creationId xmlns:p14="http://schemas.microsoft.com/office/powerpoint/2010/main" val="2089293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8291DB3-DACB-9E23-7F8B-A6C8DE5DA15F}"/>
              </a:ext>
            </a:extLst>
          </p:cNvPr>
          <p:cNvSpPr txBox="1"/>
          <p:nvPr/>
        </p:nvSpPr>
        <p:spPr>
          <a:xfrm>
            <a:off x="-1932185" y="2372306"/>
            <a:ext cx="6179454" cy="30498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u="sng" dirty="0">
                <a:solidFill>
                  <a:srgbClr val="FF0000"/>
                </a:solidFill>
              </a:rPr>
              <a:t>Key Actions</a:t>
            </a:r>
            <a:r>
              <a:rPr lang="en-US" sz="1400" b="1" u="sng" dirty="0"/>
              <a:t> and Interpretations:</a:t>
            </a:r>
          </a:p>
        </p:txBody>
      </p:sp>
      <p:sp>
        <p:nvSpPr>
          <p:cNvPr id="27" name="TextBox 26">
            <a:extLst>
              <a:ext uri="{FF2B5EF4-FFF2-40B4-BE49-F238E27FC236}">
                <a16:creationId xmlns:a16="http://schemas.microsoft.com/office/drawing/2014/main" id="{3A13A93A-8F9B-8FBF-9190-8F89FB0E9457}"/>
              </a:ext>
            </a:extLst>
          </p:cNvPr>
          <p:cNvSpPr txBox="1"/>
          <p:nvPr/>
        </p:nvSpPr>
        <p:spPr>
          <a:xfrm>
            <a:off x="47556" y="2061936"/>
            <a:ext cx="23849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t>Sections for Study</a:t>
            </a:r>
            <a:r>
              <a:rPr lang="en-US" sz="800" b="1" u="sng" dirty="0"/>
              <a:t>:</a:t>
            </a:r>
            <a:endParaRPr lang="en-US" sz="800" b="1" dirty="0">
              <a:solidFill>
                <a:srgbClr val="FF0000"/>
              </a:solidFill>
            </a:endParaRPr>
          </a:p>
        </p:txBody>
      </p:sp>
      <p:sp>
        <p:nvSpPr>
          <p:cNvPr id="28" name="TextBox 27">
            <a:extLst>
              <a:ext uri="{FF2B5EF4-FFF2-40B4-BE49-F238E27FC236}">
                <a16:creationId xmlns:a16="http://schemas.microsoft.com/office/drawing/2014/main" id="{CD668E3C-A832-83F8-9574-A8679B654BE8}"/>
              </a:ext>
            </a:extLst>
          </p:cNvPr>
          <p:cNvSpPr txBox="1"/>
          <p:nvPr/>
        </p:nvSpPr>
        <p:spPr>
          <a:xfrm>
            <a:off x="-1" y="3910804"/>
            <a:ext cx="2529123" cy="1523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AutoNum type="arabicPeriod"/>
            </a:pPr>
            <a:r>
              <a:rPr lang="en-US" sz="1200" b="1" u="sng" dirty="0"/>
              <a:t>Rectangles of Light</a:t>
            </a:r>
            <a:r>
              <a:rPr lang="en-US" sz="800" b="1" u="sng" dirty="0"/>
              <a:t>:</a:t>
            </a:r>
          </a:p>
          <a:p>
            <a:r>
              <a:rPr lang="en-US" sz="900" b="1" dirty="0">
                <a:solidFill>
                  <a:srgbClr val="FF0000"/>
                </a:solidFill>
              </a:rPr>
              <a:t>Accumulation of fast, angular ‘pas de </a:t>
            </a:r>
            <a:r>
              <a:rPr lang="en-US" sz="900" b="1" dirty="0" err="1">
                <a:solidFill>
                  <a:srgbClr val="FF0000"/>
                </a:solidFill>
              </a:rPr>
              <a:t>deux</a:t>
            </a:r>
            <a:r>
              <a:rPr lang="en-US" sz="900" b="1" dirty="0">
                <a:solidFill>
                  <a:srgbClr val="FF0000"/>
                </a:solidFill>
              </a:rPr>
              <a:t>’ (male / female duets in contact). Hyperextension, expressive gestures and changes of focus in unison, canon and counterpointing the led figures, set within each rectangle of light. </a:t>
            </a:r>
          </a:p>
          <a:p>
            <a:r>
              <a:rPr lang="en-US" sz="900" b="1" dirty="0"/>
              <a:t>= intimate conversations behind closed doors, ‘inferences’ between people affected by the bombings. Unison could suggest they feel the same. Audience see what ‘lies beneath’ their emotions.</a:t>
            </a:r>
          </a:p>
        </p:txBody>
      </p:sp>
      <p:sp>
        <p:nvSpPr>
          <p:cNvPr id="31" name="TextBox 30">
            <a:extLst>
              <a:ext uri="{FF2B5EF4-FFF2-40B4-BE49-F238E27FC236}">
                <a16:creationId xmlns:a16="http://schemas.microsoft.com/office/drawing/2014/main" id="{95B7F4B9-2458-7377-668F-B9F1471FBDD6}"/>
              </a:ext>
            </a:extLst>
          </p:cNvPr>
          <p:cNvSpPr txBox="1"/>
          <p:nvPr/>
        </p:nvSpPr>
        <p:spPr>
          <a:xfrm>
            <a:off x="4525463" y="3909519"/>
            <a:ext cx="1955868" cy="1523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dirty="0"/>
              <a:t>3. Stranger in a Crowd:</a:t>
            </a:r>
          </a:p>
          <a:p>
            <a:r>
              <a:rPr lang="en-US" sz="900" b="1" dirty="0">
                <a:solidFill>
                  <a:srgbClr val="FF0000"/>
                </a:solidFill>
              </a:rPr>
              <a:t>Soloist breaks down </a:t>
            </a:r>
            <a:r>
              <a:rPr lang="en-US" sz="900" b="1" dirty="0" err="1">
                <a:solidFill>
                  <a:srgbClr val="FF0000"/>
                </a:solidFill>
              </a:rPr>
              <a:t>centre</a:t>
            </a:r>
            <a:r>
              <a:rPr lang="en-US" sz="900" b="1" dirty="0">
                <a:solidFill>
                  <a:srgbClr val="FF0000"/>
                </a:solidFill>
              </a:rPr>
              <a:t> stage with highly expressive facial expressions and pedestrian gestures, dropping to the floor. The rest of the company walk past her from stage right to stage left complementing the led figures.</a:t>
            </a:r>
          </a:p>
          <a:p>
            <a:r>
              <a:rPr lang="en-US" sz="900" b="1" dirty="0"/>
              <a:t>= inner emotions come to the surface, we see the raw emotion and loss she feels</a:t>
            </a:r>
          </a:p>
        </p:txBody>
      </p:sp>
      <p:sp>
        <p:nvSpPr>
          <p:cNvPr id="32" name="TextBox 31">
            <a:extLst>
              <a:ext uri="{FF2B5EF4-FFF2-40B4-BE49-F238E27FC236}">
                <a16:creationId xmlns:a16="http://schemas.microsoft.com/office/drawing/2014/main" id="{EACAC952-C08E-B36E-F3C7-95259B65AA79}"/>
              </a:ext>
            </a:extLst>
          </p:cNvPr>
          <p:cNvSpPr txBox="1"/>
          <p:nvPr/>
        </p:nvSpPr>
        <p:spPr>
          <a:xfrm>
            <a:off x="2432462" y="3930194"/>
            <a:ext cx="220880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dirty="0"/>
              <a:t>2. Eric’s Solo</a:t>
            </a:r>
            <a:r>
              <a:rPr lang="en-US" sz="800" b="1" u="sng" dirty="0"/>
              <a:t>:</a:t>
            </a:r>
          </a:p>
          <a:p>
            <a:r>
              <a:rPr lang="en-US" sz="900" b="1" dirty="0">
                <a:solidFill>
                  <a:srgbClr val="FF0000"/>
                </a:solidFill>
              </a:rPr>
              <a:t>Fluid body ripples, high leg extensions, back bends, changes of direction with an inward focus, performed downstage </a:t>
            </a:r>
            <a:r>
              <a:rPr lang="en-US" sz="900" b="1" dirty="0" err="1">
                <a:solidFill>
                  <a:srgbClr val="FF0000"/>
                </a:solidFill>
              </a:rPr>
              <a:t>centre</a:t>
            </a:r>
            <a:r>
              <a:rPr lang="en-US" sz="900" b="1" dirty="0">
                <a:solidFill>
                  <a:srgbClr val="FF0000"/>
                </a:solidFill>
              </a:rPr>
              <a:t>, counterpointing with the tender pedestrian duet upstage right.</a:t>
            </a:r>
          </a:p>
          <a:p>
            <a:r>
              <a:rPr lang="en-US" sz="900" b="1" dirty="0"/>
              <a:t>= Eric’s inner feelings and emotions. Perhaps he lost someone in the bombings and the duet represent his memories of that person</a:t>
            </a:r>
          </a:p>
        </p:txBody>
      </p:sp>
      <p:sp>
        <p:nvSpPr>
          <p:cNvPr id="34" name="Oval 33">
            <a:extLst>
              <a:ext uri="{FF2B5EF4-FFF2-40B4-BE49-F238E27FC236}">
                <a16:creationId xmlns:a16="http://schemas.microsoft.com/office/drawing/2014/main" id="{C3710B25-AE98-20ED-280B-980D63E8D650}"/>
              </a:ext>
            </a:extLst>
          </p:cNvPr>
          <p:cNvSpPr/>
          <p:nvPr/>
        </p:nvSpPr>
        <p:spPr>
          <a:xfrm>
            <a:off x="2640010" y="1267350"/>
            <a:ext cx="1933990" cy="91495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Structure:</a:t>
            </a:r>
            <a:endParaRPr lang="en-US" dirty="0"/>
          </a:p>
          <a:p>
            <a:pPr algn="ctr"/>
            <a:r>
              <a:rPr lang="en-US" sz="1200" b="1" dirty="0"/>
              <a:t>Episodic</a:t>
            </a:r>
          </a:p>
          <a:p>
            <a:pPr algn="ctr"/>
            <a:r>
              <a:rPr lang="en-US" sz="1100" b="1" dirty="0"/>
              <a:t>with solos, duets and ensemble sections</a:t>
            </a:r>
          </a:p>
        </p:txBody>
      </p:sp>
      <p:sp>
        <p:nvSpPr>
          <p:cNvPr id="35" name="TextBox 34">
            <a:extLst>
              <a:ext uri="{FF2B5EF4-FFF2-40B4-BE49-F238E27FC236}">
                <a16:creationId xmlns:a16="http://schemas.microsoft.com/office/drawing/2014/main" id="{986EC0F3-BF70-C278-DEDE-D1817E554EF1}"/>
              </a:ext>
            </a:extLst>
          </p:cNvPr>
          <p:cNvSpPr txBox="1"/>
          <p:nvPr/>
        </p:nvSpPr>
        <p:spPr>
          <a:xfrm>
            <a:off x="6481331" y="3945795"/>
            <a:ext cx="5686490" cy="12772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rPr>
              <a:t>Lighting </a:t>
            </a:r>
            <a:r>
              <a:rPr lang="en-US" sz="1400" b="1" u="sng" dirty="0"/>
              <a:t> and Interpretations</a:t>
            </a:r>
          </a:p>
          <a:p>
            <a:r>
              <a:rPr lang="en-US" sz="900" b="1" dirty="0">
                <a:solidFill>
                  <a:srgbClr val="FF0000"/>
                </a:solidFill>
              </a:rPr>
              <a:t>Pools of light in white, amber and green downstage </a:t>
            </a:r>
            <a:r>
              <a:rPr lang="en-US" sz="900" b="1" dirty="0"/>
              <a:t>=</a:t>
            </a:r>
            <a:r>
              <a:rPr lang="en-US" sz="900" b="1" dirty="0">
                <a:solidFill>
                  <a:srgbClr val="FF0000"/>
                </a:solidFill>
              </a:rPr>
              <a:t> </a:t>
            </a:r>
            <a:r>
              <a:rPr lang="en-US" sz="900" b="1" dirty="0"/>
              <a:t>lights the main action that is downstage , underneath the led screen</a:t>
            </a:r>
          </a:p>
          <a:p>
            <a:r>
              <a:rPr lang="en-US" sz="900" b="1" dirty="0">
                <a:solidFill>
                  <a:srgbClr val="FF0000"/>
                </a:solidFill>
              </a:rPr>
              <a:t>Rectangles of light </a:t>
            </a:r>
            <a:r>
              <a:rPr lang="en-US" sz="900" b="1" dirty="0"/>
              <a:t>= illuminated windows ‘looking in on peoples conversations’. Could also be a zebra crossing</a:t>
            </a:r>
          </a:p>
          <a:p>
            <a:r>
              <a:rPr lang="en-US" sz="900" b="1" dirty="0">
                <a:solidFill>
                  <a:srgbClr val="FF0000"/>
                </a:solidFill>
              </a:rPr>
              <a:t>Low intensity light </a:t>
            </a:r>
            <a:r>
              <a:rPr lang="en-US" sz="900" b="1" dirty="0"/>
              <a:t>= dark emotions, the darkness of the underground</a:t>
            </a:r>
          </a:p>
          <a:p>
            <a:r>
              <a:rPr lang="en-US" sz="900" b="1" dirty="0">
                <a:solidFill>
                  <a:srgbClr val="FF0000"/>
                </a:solidFill>
              </a:rPr>
              <a:t>Green pool of light </a:t>
            </a:r>
            <a:r>
              <a:rPr lang="en-US" sz="900" b="1" dirty="0"/>
              <a:t>= acrid, acidy toxic smoke of the bombings</a:t>
            </a:r>
          </a:p>
          <a:p>
            <a:r>
              <a:rPr lang="en-US" sz="900" b="1" dirty="0">
                <a:solidFill>
                  <a:srgbClr val="FF0000"/>
                </a:solidFill>
              </a:rPr>
              <a:t>Amber pool of light in Eric’s solo </a:t>
            </a:r>
            <a:r>
              <a:rPr lang="en-US" sz="900" b="1" dirty="0"/>
              <a:t>= recalling memories, softer tone.</a:t>
            </a:r>
          </a:p>
          <a:p>
            <a:r>
              <a:rPr lang="en-US" sz="900" b="1" dirty="0">
                <a:solidFill>
                  <a:srgbClr val="FF0000"/>
                </a:solidFill>
              </a:rPr>
              <a:t>White side lights in ‘Stranger in a Crowd’ </a:t>
            </a:r>
            <a:r>
              <a:rPr lang="en-US" sz="900" b="1" dirty="0"/>
              <a:t>= highlights their blank facial expressions in contrast to the </a:t>
            </a:r>
            <a:r>
              <a:rPr lang="en-US" sz="900" b="1" dirty="0">
                <a:solidFill>
                  <a:srgbClr val="FF0000"/>
                </a:solidFill>
              </a:rPr>
              <a:t>spotlight on the  central soloist </a:t>
            </a:r>
            <a:r>
              <a:rPr lang="en-US" sz="900" b="1" dirty="0"/>
              <a:t>who is highly expressive and crying.</a:t>
            </a:r>
            <a:endParaRPr lang="en-US" sz="900" b="1" dirty="0">
              <a:solidFill>
                <a:srgbClr val="FF0000"/>
              </a:solidFill>
            </a:endParaRPr>
          </a:p>
        </p:txBody>
      </p:sp>
      <p:sp>
        <p:nvSpPr>
          <p:cNvPr id="36" name="TextBox 35">
            <a:extLst>
              <a:ext uri="{FF2B5EF4-FFF2-40B4-BE49-F238E27FC236}">
                <a16:creationId xmlns:a16="http://schemas.microsoft.com/office/drawing/2014/main" id="{C8E36BCA-09BB-E2CF-FFC6-A8845AFD8112}"/>
              </a:ext>
            </a:extLst>
          </p:cNvPr>
          <p:cNvSpPr txBox="1"/>
          <p:nvPr/>
        </p:nvSpPr>
        <p:spPr>
          <a:xfrm>
            <a:off x="4103792" y="43779"/>
            <a:ext cx="7960766" cy="120802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1" dirty="0"/>
              <a:t>Infra (2008) by Wayne McGregor. Performed by The Royal Ballet: </a:t>
            </a:r>
            <a:r>
              <a:rPr lang="en-GB" sz="2000" b="1" dirty="0">
                <a:hlinkClick r:id="rId2"/>
              </a:rPr>
              <a:t>Infra Video</a:t>
            </a:r>
            <a:endParaRPr lang="en-US" sz="2000" b="1" dirty="0"/>
          </a:p>
          <a:p>
            <a:pPr algn="just"/>
            <a:r>
              <a:rPr lang="en-US" sz="1050" b="1" dirty="0">
                <a:solidFill>
                  <a:srgbClr val="FF0000"/>
                </a:solidFill>
              </a:rPr>
              <a:t>Stimulus </a:t>
            </a:r>
            <a:r>
              <a:rPr lang="en-US" sz="1050" b="1" dirty="0"/>
              <a:t>: </a:t>
            </a:r>
            <a:r>
              <a:rPr lang="en-US" sz="1050" dirty="0"/>
              <a:t>T</a:t>
            </a:r>
            <a:r>
              <a:rPr lang="en-GB" sz="1050" dirty="0"/>
              <a:t>he title Infra comes from the </a:t>
            </a:r>
            <a:r>
              <a:rPr lang="en-GB" sz="1050" b="1" dirty="0"/>
              <a:t>Latin word for 'below' </a:t>
            </a:r>
            <a:r>
              <a:rPr lang="en-GB" sz="1050" dirty="0"/>
              <a:t>and the work presents a portrait </a:t>
            </a:r>
            <a:r>
              <a:rPr lang="en-GB" sz="1050" b="1" dirty="0"/>
              <a:t>of life beneath the surface of the city of London</a:t>
            </a:r>
            <a:r>
              <a:rPr lang="en-GB" sz="1050" dirty="0"/>
              <a:t>.</a:t>
            </a:r>
          </a:p>
          <a:p>
            <a:pPr algn="just"/>
            <a:r>
              <a:rPr lang="en-GB" sz="1050" dirty="0"/>
              <a:t> </a:t>
            </a:r>
          </a:p>
          <a:p>
            <a:pPr algn="just"/>
            <a:r>
              <a:rPr lang="en-US" sz="1050" b="1" dirty="0">
                <a:solidFill>
                  <a:srgbClr val="FF0000"/>
                </a:solidFill>
              </a:rPr>
              <a:t>Choreographic Intention</a:t>
            </a:r>
            <a:r>
              <a:rPr lang="en-US" sz="1050" dirty="0">
                <a:solidFill>
                  <a:srgbClr val="FF0000"/>
                </a:solidFill>
              </a:rPr>
              <a:t> </a:t>
            </a:r>
            <a:r>
              <a:rPr lang="en-US" sz="1050" dirty="0"/>
              <a:t>= </a:t>
            </a:r>
            <a:r>
              <a:rPr lang="en-GB" sz="1050" dirty="0"/>
              <a:t>This abstract ballet delves </a:t>
            </a:r>
            <a:r>
              <a:rPr lang="en-GB" sz="1050" b="1" dirty="0"/>
              <a:t>beneath the surface </a:t>
            </a:r>
            <a:r>
              <a:rPr lang="en-GB" sz="1050" dirty="0"/>
              <a:t>to present </a:t>
            </a:r>
            <a:r>
              <a:rPr lang="en-GB" sz="1050" b="1" dirty="0"/>
              <a:t>human interactions and inferences between the community in London in the aftermath of the London 7/7 bombings</a:t>
            </a:r>
            <a:r>
              <a:rPr lang="en-GB" sz="1050" dirty="0"/>
              <a:t>. Wayne McGregor was also inspired by the </a:t>
            </a:r>
            <a:r>
              <a:rPr lang="en-GB" sz="1050" b="1" dirty="0"/>
              <a:t>poem The </a:t>
            </a:r>
            <a:r>
              <a:rPr lang="en-GB" sz="1050" b="1" dirty="0" err="1"/>
              <a:t>Wastland</a:t>
            </a:r>
            <a:r>
              <a:rPr lang="en-GB" sz="1050" b="1" dirty="0"/>
              <a:t> by TS Eliot </a:t>
            </a:r>
            <a:r>
              <a:rPr lang="en-GB" sz="1050" dirty="0"/>
              <a:t>– specifically the line: </a:t>
            </a:r>
            <a:r>
              <a:rPr lang="en-GB" sz="1050" b="1" dirty="0"/>
              <a:t>“Under the brown fog of a winter dawn. / A crowd flowed over London Bridge’. </a:t>
            </a:r>
            <a:endParaRPr lang="en-US" sz="1050" b="1" dirty="0">
              <a:ea typeface="+mn-lt"/>
              <a:cs typeface="+mn-lt"/>
            </a:endParaRPr>
          </a:p>
        </p:txBody>
      </p:sp>
      <p:sp>
        <p:nvSpPr>
          <p:cNvPr id="37" name="TextBox 36">
            <a:extLst>
              <a:ext uri="{FF2B5EF4-FFF2-40B4-BE49-F238E27FC236}">
                <a16:creationId xmlns:a16="http://schemas.microsoft.com/office/drawing/2014/main" id="{F4B4A154-5A74-0C93-962B-12F63F4AF332}"/>
              </a:ext>
            </a:extLst>
          </p:cNvPr>
          <p:cNvSpPr txBox="1"/>
          <p:nvPr/>
        </p:nvSpPr>
        <p:spPr>
          <a:xfrm>
            <a:off x="6342743" y="2614928"/>
            <a:ext cx="4545255" cy="12772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ea typeface="+mn-lt"/>
                <a:cs typeface="+mn-lt"/>
              </a:rPr>
              <a:t>Costume Descriptions </a:t>
            </a:r>
            <a:r>
              <a:rPr lang="en-US" sz="1400" b="1" u="sng" dirty="0">
                <a:ea typeface="+mn-lt"/>
                <a:cs typeface="+mn-lt"/>
              </a:rPr>
              <a:t>&amp;</a:t>
            </a:r>
            <a:r>
              <a:rPr lang="en-US" sz="1400" b="1" u="sng" dirty="0">
                <a:solidFill>
                  <a:srgbClr val="FF0000"/>
                </a:solidFill>
                <a:ea typeface="+mn-lt"/>
                <a:cs typeface="+mn-lt"/>
              </a:rPr>
              <a:t> </a:t>
            </a:r>
            <a:r>
              <a:rPr lang="en-US" sz="1400" b="1" u="sng" dirty="0">
                <a:ea typeface="+mn-lt"/>
                <a:cs typeface="+mn-lt"/>
              </a:rPr>
              <a:t>Interpretations</a:t>
            </a:r>
          </a:p>
          <a:p>
            <a:r>
              <a:rPr lang="en-GB" sz="900" b="1" dirty="0">
                <a:solidFill>
                  <a:srgbClr val="FF0000"/>
                </a:solidFill>
              </a:rPr>
              <a:t>Fitted shorts, vests, t-shirts in flesh, black, white, grey colours for the dancers.</a:t>
            </a:r>
          </a:p>
          <a:p>
            <a:r>
              <a:rPr lang="en-GB" sz="900" b="1" dirty="0">
                <a:solidFill>
                  <a:srgbClr val="FF0000"/>
                </a:solidFill>
              </a:rPr>
              <a:t>muted colours = </a:t>
            </a:r>
            <a:r>
              <a:rPr lang="en-GB" sz="900" b="1" dirty="0"/>
              <a:t>link to the solemn mood and atmosphere. </a:t>
            </a:r>
          </a:p>
          <a:p>
            <a:r>
              <a:rPr lang="en-GB" sz="900" b="1" dirty="0">
                <a:solidFill>
                  <a:srgbClr val="FF0000"/>
                </a:solidFill>
              </a:rPr>
              <a:t>Grey = </a:t>
            </a:r>
            <a:r>
              <a:rPr lang="en-GB" sz="900" b="1" dirty="0"/>
              <a:t>smoke from the 7/7 London Bombings</a:t>
            </a:r>
          </a:p>
          <a:p>
            <a:r>
              <a:rPr lang="en-GB" sz="900" b="1" dirty="0">
                <a:solidFill>
                  <a:srgbClr val="FF0000"/>
                </a:solidFill>
              </a:rPr>
              <a:t>Exposed limbs = </a:t>
            </a:r>
            <a:r>
              <a:rPr lang="en-GB" sz="900" b="1" dirty="0"/>
              <a:t>show the dance style and hyperextension</a:t>
            </a:r>
          </a:p>
          <a:p>
            <a:r>
              <a:rPr lang="en-GB" sz="900" b="1" dirty="0">
                <a:solidFill>
                  <a:srgbClr val="FF0000"/>
                </a:solidFill>
              </a:rPr>
              <a:t>The females wear pointe shoes = </a:t>
            </a:r>
            <a:r>
              <a:rPr lang="en-GB" sz="900" b="1" dirty="0"/>
              <a:t>links to the style of contemporary ballet</a:t>
            </a:r>
          </a:p>
          <a:p>
            <a:r>
              <a:rPr lang="en-GB" sz="900" b="1" dirty="0">
                <a:solidFill>
                  <a:srgbClr val="FF0000"/>
                </a:solidFill>
              </a:rPr>
              <a:t>Street clothes are worn for the brief appearance of the crowd = </a:t>
            </a:r>
            <a:r>
              <a:rPr lang="en-GB" sz="900" b="1" dirty="0"/>
              <a:t>pedestrians, conveys the </a:t>
            </a:r>
          </a:p>
          <a:p>
            <a:r>
              <a:rPr lang="en-GB" sz="900" b="1" dirty="0"/>
              <a:t>‘Crowd flowing over London Bridge’ and complements the figures in Julian Opie’s led screen</a:t>
            </a:r>
            <a:endParaRPr lang="en-US" sz="900" b="1" u="sng" dirty="0">
              <a:ea typeface="+mn-lt"/>
              <a:cs typeface="+mn-lt"/>
            </a:endParaRPr>
          </a:p>
        </p:txBody>
      </p:sp>
      <p:sp>
        <p:nvSpPr>
          <p:cNvPr id="41" name="TextBox 40">
            <a:extLst>
              <a:ext uri="{FF2B5EF4-FFF2-40B4-BE49-F238E27FC236}">
                <a16:creationId xmlns:a16="http://schemas.microsoft.com/office/drawing/2014/main" id="{923EC585-BC80-BF5D-A033-217668FB7F8A}"/>
              </a:ext>
            </a:extLst>
          </p:cNvPr>
          <p:cNvSpPr txBox="1"/>
          <p:nvPr/>
        </p:nvSpPr>
        <p:spPr>
          <a:xfrm>
            <a:off x="4954762" y="5441953"/>
            <a:ext cx="3053138" cy="135421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u="sng" dirty="0">
                <a:solidFill>
                  <a:srgbClr val="FF0000"/>
                </a:solidFill>
              </a:rPr>
              <a:t>Aural Setting </a:t>
            </a:r>
            <a:r>
              <a:rPr lang="en-US" sz="1400" b="1" u="sng" dirty="0"/>
              <a:t>&amp; Interpretations</a:t>
            </a:r>
          </a:p>
          <a:p>
            <a:endParaRPr lang="en-US" sz="1400" b="1" u="sng" dirty="0"/>
          </a:p>
          <a:p>
            <a:r>
              <a:rPr lang="en-GB" sz="900" b="1" dirty="0">
                <a:solidFill>
                  <a:srgbClr val="FF0000"/>
                </a:solidFill>
              </a:rPr>
              <a:t>The score by Max Richter mixes melancholy string melodies =</a:t>
            </a:r>
            <a:r>
              <a:rPr lang="en-GB" sz="900" b="1" dirty="0"/>
              <a:t> conveys the solemn mood</a:t>
            </a:r>
          </a:p>
          <a:p>
            <a:r>
              <a:rPr lang="en-GB" sz="900" b="1" dirty="0">
                <a:solidFill>
                  <a:srgbClr val="FF0000"/>
                </a:solidFill>
              </a:rPr>
              <a:t>Electronic sounds such as train-whistles, alarms </a:t>
            </a:r>
            <a:r>
              <a:rPr lang="en-GB" sz="900" b="1" dirty="0"/>
              <a:t>= the underground, aftermath of the 7/7 bombings</a:t>
            </a:r>
            <a:endParaRPr lang="en-US" sz="900" b="1" u="sng" dirty="0">
              <a:solidFill>
                <a:srgbClr val="FF0000"/>
              </a:solidFill>
            </a:endParaRPr>
          </a:p>
          <a:p>
            <a:r>
              <a:rPr lang="en-US" sz="900" b="1" dirty="0">
                <a:solidFill>
                  <a:srgbClr val="FF0000"/>
                </a:solidFill>
              </a:rPr>
              <a:t>Moments of silence </a:t>
            </a:r>
            <a:r>
              <a:rPr lang="en-US" sz="900" b="1" dirty="0"/>
              <a:t>= how the bombings affected peoples ears / quiet moments of reflection</a:t>
            </a:r>
          </a:p>
        </p:txBody>
      </p:sp>
      <p:sp>
        <p:nvSpPr>
          <p:cNvPr id="43" name="TextBox 42">
            <a:extLst>
              <a:ext uri="{FF2B5EF4-FFF2-40B4-BE49-F238E27FC236}">
                <a16:creationId xmlns:a16="http://schemas.microsoft.com/office/drawing/2014/main" id="{49D6964E-BFEE-B077-1CB0-25470ED77CE4}"/>
              </a:ext>
            </a:extLst>
          </p:cNvPr>
          <p:cNvSpPr txBox="1"/>
          <p:nvPr/>
        </p:nvSpPr>
        <p:spPr>
          <a:xfrm>
            <a:off x="55250" y="5472730"/>
            <a:ext cx="4841147" cy="129266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rPr>
              <a:t>Setting</a:t>
            </a:r>
            <a:r>
              <a:rPr lang="en-US" sz="1400" b="1" u="sng" dirty="0">
                <a:solidFill>
                  <a:srgbClr val="7030A0"/>
                </a:solidFill>
              </a:rPr>
              <a:t> </a:t>
            </a:r>
          </a:p>
          <a:p>
            <a:r>
              <a:rPr lang="en-US" sz="1400" b="1" u="sng" dirty="0"/>
              <a:t>and Interpretations</a:t>
            </a:r>
          </a:p>
          <a:p>
            <a:r>
              <a:rPr lang="en-US" sz="1400" b="1" u="sng" dirty="0"/>
              <a:t>      </a:t>
            </a:r>
          </a:p>
          <a:p>
            <a:r>
              <a:rPr lang="en-US" sz="900" b="1" dirty="0">
                <a:solidFill>
                  <a:srgbClr val="FF0000"/>
                </a:solidFill>
              </a:rPr>
              <a:t>Julian Opie’s 18m led screen of walking figures randomly programmed so it changes each night.</a:t>
            </a:r>
          </a:p>
          <a:p>
            <a:r>
              <a:rPr lang="en-US" sz="900" b="1" dirty="0"/>
              <a:t>= represents the line from The Wasteland,  ‘A crowd flowed over London Bridge’</a:t>
            </a:r>
          </a:p>
          <a:p>
            <a:r>
              <a:rPr lang="en-US" sz="900" b="1" dirty="0"/>
              <a:t>= complements and contrasts the dancers actions</a:t>
            </a:r>
          </a:p>
          <a:p>
            <a:r>
              <a:rPr lang="en-US" sz="900" b="1" dirty="0"/>
              <a:t>= the dancers perform underneath the led screen, linking to the intention of ‘beneath the surface’ </a:t>
            </a:r>
          </a:p>
        </p:txBody>
      </p:sp>
      <p:sp>
        <p:nvSpPr>
          <p:cNvPr id="48" name="TextBox 47">
            <a:extLst>
              <a:ext uri="{FF2B5EF4-FFF2-40B4-BE49-F238E27FC236}">
                <a16:creationId xmlns:a16="http://schemas.microsoft.com/office/drawing/2014/main" id="{B64ECFB2-746C-B396-3567-DDBDA67DD30D}"/>
              </a:ext>
            </a:extLst>
          </p:cNvPr>
          <p:cNvSpPr txBox="1"/>
          <p:nvPr/>
        </p:nvSpPr>
        <p:spPr>
          <a:xfrm>
            <a:off x="4619010" y="1480843"/>
            <a:ext cx="2922447"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dirty="0">
                <a:solidFill>
                  <a:srgbClr val="FF0000"/>
                </a:solidFill>
              </a:rPr>
              <a:t>Performance Environment: </a:t>
            </a:r>
          </a:p>
          <a:p>
            <a:r>
              <a:rPr lang="en-US" sz="1200" b="1" dirty="0"/>
              <a:t>Proscenium Arch Stage</a:t>
            </a:r>
          </a:p>
          <a:p>
            <a:r>
              <a:rPr lang="en-US" sz="1200" dirty="0"/>
              <a:t>Traditional theatrical stage,</a:t>
            </a:r>
          </a:p>
          <a:p>
            <a:r>
              <a:rPr lang="en-US" sz="1200" dirty="0"/>
              <a:t>Typically used for classical </a:t>
            </a:r>
          </a:p>
          <a:p>
            <a:r>
              <a:rPr lang="en-US" sz="1200" dirty="0"/>
              <a:t>ballets</a:t>
            </a:r>
          </a:p>
        </p:txBody>
      </p:sp>
      <p:sp>
        <p:nvSpPr>
          <p:cNvPr id="45" name="Rectangle: Rounded Corners 44">
            <a:extLst>
              <a:ext uri="{FF2B5EF4-FFF2-40B4-BE49-F238E27FC236}">
                <a16:creationId xmlns:a16="http://schemas.microsoft.com/office/drawing/2014/main" id="{48CEAB69-191D-FD1E-6E5E-73AE762297C9}"/>
              </a:ext>
            </a:extLst>
          </p:cNvPr>
          <p:cNvSpPr/>
          <p:nvPr/>
        </p:nvSpPr>
        <p:spPr>
          <a:xfrm>
            <a:off x="50558" y="34110"/>
            <a:ext cx="4053234" cy="10847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rgbClr val="FF0000"/>
                </a:solidFill>
              </a:rPr>
              <a:t>Dance Style: </a:t>
            </a:r>
            <a:r>
              <a:rPr lang="en-US" sz="1400" b="1" u="sng" dirty="0"/>
              <a:t>Contemporary Ballet</a:t>
            </a:r>
          </a:p>
          <a:p>
            <a:pPr algn="ctr"/>
            <a:r>
              <a:rPr lang="en-GB" sz="1200" dirty="0"/>
              <a:t>McGregor’s dance style is distinctive for its </a:t>
            </a:r>
            <a:r>
              <a:rPr lang="en-GB" sz="1200" b="1" dirty="0"/>
              <a:t>speed, energy and for the dynamic, angular,</a:t>
            </a:r>
            <a:r>
              <a:rPr lang="en-GB" sz="1200" dirty="0"/>
              <a:t> sinuous and </a:t>
            </a:r>
            <a:r>
              <a:rPr lang="en-GB" sz="1200" b="1" dirty="0"/>
              <a:t>hyperextended </a:t>
            </a:r>
            <a:r>
              <a:rPr lang="en-GB" sz="1200" dirty="0"/>
              <a:t>movements that push dancers to </a:t>
            </a:r>
            <a:r>
              <a:rPr lang="en-GB" sz="1200" b="1" dirty="0"/>
              <a:t>physical extremes</a:t>
            </a:r>
            <a:r>
              <a:rPr lang="en-GB" sz="1200" dirty="0"/>
              <a:t>.</a:t>
            </a:r>
            <a:endParaRPr lang="en-US" sz="1200" b="1" u="sng" dirty="0"/>
          </a:p>
        </p:txBody>
      </p:sp>
      <p:pic>
        <p:nvPicPr>
          <p:cNvPr id="1044" name="Picture 20" descr="Thinking emoji illustration, Emojipedia Sticker Emoticon, Thinki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7149" y="856409"/>
            <a:ext cx="213157" cy="21315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lipart Of A Light Bul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029713" y="392808"/>
            <a:ext cx="128642" cy="234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xmouth Pavilion in The Esplanade, Exmouth, EX8 2AZ"/>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619" b="30799"/>
          <a:stretch/>
        </p:blipFill>
        <p:spPr bwMode="auto">
          <a:xfrm>
            <a:off x="6390840" y="1663085"/>
            <a:ext cx="1130856" cy="7109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fra - Studio Wayne McGreg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38" y="1004146"/>
            <a:ext cx="1694779" cy="9629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ss Delite: Carlos Acost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2829" y="1007942"/>
            <a:ext cx="831630" cy="95914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2327564" y="754935"/>
            <a:ext cx="774706" cy="94756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847298" y="748461"/>
            <a:ext cx="875245" cy="59265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London's Tower Bridge: The Complete Guid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40970" y="1230939"/>
            <a:ext cx="1426087" cy="943119"/>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p:cNvCxnSpPr/>
          <p:nvPr/>
        </p:nvCxnSpPr>
        <p:spPr>
          <a:xfrm>
            <a:off x="8819142" y="1284183"/>
            <a:ext cx="2164444" cy="11446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Kids to be taught Wayne McGregor in school | International Arts Manag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469" y="2755559"/>
            <a:ext cx="2385458" cy="1145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10"/>
          <a:srcRect l="8715" t="14422" r="20813" b="11321"/>
          <a:stretch/>
        </p:blipFill>
        <p:spPr>
          <a:xfrm>
            <a:off x="2529123" y="2752112"/>
            <a:ext cx="1938199" cy="1148802"/>
          </a:xfrm>
          <a:prstGeom prst="rect">
            <a:avLst/>
          </a:prstGeom>
        </p:spPr>
      </p:pic>
      <p:pic>
        <p:nvPicPr>
          <p:cNvPr id="1036" name="Picture 12" descr="Sarah Lamb and cast/chorus in INFRA Sarah Lamb, Bill Cooper, Wayne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3141" y="2753186"/>
            <a:ext cx="1723783" cy="1147393"/>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Right 20">
            <a:extLst>
              <a:ext uri="{FF2B5EF4-FFF2-40B4-BE49-F238E27FC236}">
                <a16:creationId xmlns:a16="http://schemas.microsoft.com/office/drawing/2014/main" id="{55C65B09-B090-3D1F-5BCD-51B0A65C0625}"/>
              </a:ext>
            </a:extLst>
          </p:cNvPr>
          <p:cNvSpPr/>
          <p:nvPr/>
        </p:nvSpPr>
        <p:spPr>
          <a:xfrm>
            <a:off x="2201703" y="3467956"/>
            <a:ext cx="548242" cy="261804"/>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20">
            <a:extLst>
              <a:ext uri="{FF2B5EF4-FFF2-40B4-BE49-F238E27FC236}">
                <a16:creationId xmlns:a16="http://schemas.microsoft.com/office/drawing/2014/main" id="{55C65B09-B090-3D1F-5BCD-51B0A65C0625}"/>
              </a:ext>
            </a:extLst>
          </p:cNvPr>
          <p:cNvSpPr/>
          <p:nvPr/>
        </p:nvSpPr>
        <p:spPr>
          <a:xfrm>
            <a:off x="4247269" y="3467956"/>
            <a:ext cx="548242" cy="261804"/>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4" descr="https://arts-pool.co.uk/wp-content/uploads/2021/09/costume-page.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924" t="16531" r="7864" b="9512"/>
          <a:stretch/>
        </p:blipFill>
        <p:spPr bwMode="auto">
          <a:xfrm>
            <a:off x="10640970" y="2419867"/>
            <a:ext cx="1526850" cy="166739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The Mariinsky combine precision and emotion to luminous effect - review"/>
          <p:cNvPicPr>
            <a:picLocks noChangeAspect="1" noChangeArrowheads="1"/>
          </p:cNvPicPr>
          <p:nvPr/>
        </p:nvPicPr>
        <p:blipFill rotWithShape="1">
          <a:blip r:embed="rId13">
            <a:extLst>
              <a:ext uri="{28A0092B-C50C-407E-A947-70E740481C1C}">
                <a14:useLocalDpi xmlns:a14="http://schemas.microsoft.com/office/drawing/2010/main" val="0"/>
              </a:ext>
            </a:extLst>
          </a:blip>
          <a:srcRect r="68" b="70296"/>
          <a:stretch/>
        </p:blipFill>
        <p:spPr bwMode="auto">
          <a:xfrm>
            <a:off x="1540340" y="5423651"/>
            <a:ext cx="3356057" cy="6480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605351" y="1435394"/>
            <a:ext cx="4254417" cy="1152336"/>
          </a:xfrm>
          <a:prstGeom prst="rect">
            <a:avLst/>
          </a:prstGeom>
          <a:noFill/>
        </p:spPr>
        <p:txBody>
          <a:bodyPr wrap="square" rtlCol="0">
            <a:spAutoFit/>
          </a:bodyPr>
          <a:lstStyle/>
          <a:p>
            <a:r>
              <a:rPr lang="en-GB" sz="1200" b="1" dirty="0"/>
              <a:t>London Bombings 7/7/2005</a:t>
            </a:r>
          </a:p>
          <a:p>
            <a:r>
              <a:rPr lang="en-GB" sz="1200" b="1" dirty="0">
                <a:hlinkClick r:id="rId14"/>
              </a:rPr>
              <a:t>BBC News London Bombings 7/7/2005</a:t>
            </a:r>
            <a:r>
              <a:rPr lang="en-GB" sz="1200" b="1" dirty="0"/>
              <a:t> – watch</a:t>
            </a:r>
          </a:p>
          <a:p>
            <a:r>
              <a:rPr lang="en-GB" sz="1100" dirty="0"/>
              <a:t>The </a:t>
            </a:r>
            <a:r>
              <a:rPr lang="en-GB" sz="1100" b="1" dirty="0"/>
              <a:t>7 July 2005 London bombings</a:t>
            </a:r>
            <a:r>
              <a:rPr lang="en-GB" sz="1100" dirty="0"/>
              <a:t>, were a series of </a:t>
            </a:r>
          </a:p>
          <a:p>
            <a:r>
              <a:rPr lang="en-GB" sz="1100" dirty="0"/>
              <a:t>four co-ordinated suicide attacks carried out by </a:t>
            </a:r>
          </a:p>
          <a:p>
            <a:r>
              <a:rPr lang="en-GB" sz="1100" dirty="0"/>
              <a:t>terrorists that targeted commuters travelling on London‘s transport network during the morning rush hour.</a:t>
            </a:r>
            <a:endParaRPr lang="en-GB" sz="1100" b="1" dirty="0"/>
          </a:p>
        </p:txBody>
      </p:sp>
      <p:cxnSp>
        <p:nvCxnSpPr>
          <p:cNvPr id="50" name="Straight Arrow Connector 49"/>
          <p:cNvCxnSpPr/>
          <p:nvPr/>
        </p:nvCxnSpPr>
        <p:spPr>
          <a:xfrm>
            <a:off x="7177499" y="1179421"/>
            <a:ext cx="455992" cy="32971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8834130" y="1282561"/>
            <a:ext cx="2164444" cy="114466"/>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22" descr="Musical clip art music notes free rf music notes clipart image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87208" y="5315189"/>
            <a:ext cx="416189" cy="455033"/>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7980911" y="5253848"/>
            <a:ext cx="4186909" cy="1523494"/>
          </a:xfrm>
          <a:prstGeom prst="rect">
            <a:avLst/>
          </a:prstGeom>
          <a:noFill/>
          <a:ln>
            <a:noFill/>
          </a:ln>
        </p:spPr>
        <p:txBody>
          <a:bodyPr wrap="square" rtlCol="0">
            <a:spAutoFit/>
          </a:bodyPr>
          <a:lstStyle/>
          <a:p>
            <a:r>
              <a:rPr lang="en-GB" sz="1200" b="1" dirty="0">
                <a:solidFill>
                  <a:srgbClr val="FF0000"/>
                </a:solidFill>
              </a:rPr>
              <a:t>Choreographic Approach: </a:t>
            </a:r>
            <a:r>
              <a:rPr lang="en-GB" sz="1050" b="1" i="1" dirty="0"/>
              <a:t>How the piece was made in the studio</a:t>
            </a:r>
          </a:p>
          <a:p>
            <a:r>
              <a:rPr lang="en-GB" sz="900" dirty="0"/>
              <a:t>McGregor uses three methods to generate movement vocabulary </a:t>
            </a:r>
          </a:p>
          <a:p>
            <a:pPr marL="228600" indent="-228600">
              <a:buAutoNum type="arabicPeriod"/>
            </a:pPr>
            <a:r>
              <a:rPr lang="en-GB" sz="900" b="1" dirty="0"/>
              <a:t>SHOW a phrase to the whole or part of the cast </a:t>
            </a:r>
            <a:r>
              <a:rPr lang="en-GB" sz="900" dirty="0"/>
              <a:t>– dancers watch and                 either recreate the phrase exactly or create a version. </a:t>
            </a:r>
          </a:p>
          <a:p>
            <a:pPr marL="228600" indent="-228600">
              <a:buAutoNum type="arabicPeriod"/>
            </a:pPr>
            <a:r>
              <a:rPr lang="en-GB" sz="900" b="1" dirty="0"/>
              <a:t>MAKE a phrase on a target dancer or dancers </a:t>
            </a:r>
            <a:r>
              <a:rPr lang="en-GB" sz="900" dirty="0"/>
              <a:t>– others watch and copy or develop. </a:t>
            </a:r>
          </a:p>
          <a:p>
            <a:pPr marL="228600" indent="-228600">
              <a:buAutoNum type="arabicPeriod"/>
            </a:pPr>
            <a:r>
              <a:rPr lang="en-GB" sz="900" b="1" dirty="0"/>
              <a:t>TASK – set a choreographic task for dancers to complete or pose a choreographic problem for dancers to solve. </a:t>
            </a:r>
            <a:r>
              <a:rPr lang="en-GB" sz="900" dirty="0"/>
              <a:t>Typically the task or problem involves imagery as a stimulus for creating movement. </a:t>
            </a:r>
          </a:p>
          <a:p>
            <a:r>
              <a:rPr lang="en-GB" sz="900" dirty="0"/>
              <a:t>The movement vocabulary is then </a:t>
            </a:r>
            <a:r>
              <a:rPr lang="en-GB" sz="900" b="1" dirty="0"/>
              <a:t>structured into longer “sentences” and “paragraphs”</a:t>
            </a:r>
            <a:r>
              <a:rPr lang="en-GB" sz="900" dirty="0"/>
              <a:t>. Finally he works musically with the structure and pieces it all together like a jigsaw</a:t>
            </a:r>
            <a:endParaRPr lang="en-GB" sz="900" b="1" i="1" dirty="0"/>
          </a:p>
        </p:txBody>
      </p:sp>
      <p:pic>
        <p:nvPicPr>
          <p:cNvPr id="24" name="Picture 20" descr="Wayne McGregor - Alchetron, The Free Social Encyclopedia"/>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2816" t="7228" r="13654" b="9917"/>
          <a:stretch/>
        </p:blipFill>
        <p:spPr bwMode="auto">
          <a:xfrm>
            <a:off x="11658664" y="5235020"/>
            <a:ext cx="509156" cy="65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845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3A13A93A-8F9B-8FBF-9190-8F89FB0E9457}"/>
              </a:ext>
            </a:extLst>
          </p:cNvPr>
          <p:cNvSpPr txBox="1"/>
          <p:nvPr/>
        </p:nvSpPr>
        <p:spPr>
          <a:xfrm>
            <a:off x="1499417" y="3322511"/>
            <a:ext cx="26228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2. The Party / Carnival Starts:</a:t>
            </a:r>
          </a:p>
          <a:p>
            <a:r>
              <a:rPr lang="en-US" sz="800" dirty="0">
                <a:solidFill>
                  <a:srgbClr val="FF0000"/>
                </a:solidFill>
              </a:rPr>
              <a:t>Accumulation of more dancers onto the stage: </a:t>
            </a:r>
            <a:r>
              <a:rPr lang="en-US" sz="800" dirty="0"/>
              <a:t>All performing the </a:t>
            </a:r>
            <a:r>
              <a:rPr lang="en-US" sz="800" dirty="0" err="1"/>
              <a:t>Lyris</a:t>
            </a:r>
            <a:r>
              <a:rPr lang="en-US" sz="800" dirty="0"/>
              <a:t> and George motifs. </a:t>
            </a:r>
          </a:p>
          <a:p>
            <a:r>
              <a:rPr lang="en-US" sz="800" dirty="0"/>
              <a:t>Fast arm gestures in linear formations representing the parade of a Brazilian carnival. Samba rhythms and bright </a:t>
            </a:r>
            <a:r>
              <a:rPr lang="en-US" sz="800" dirty="0" err="1"/>
              <a:t>chequer</a:t>
            </a:r>
            <a:r>
              <a:rPr lang="en-US" sz="800" dirty="0"/>
              <a:t>-board lighting</a:t>
            </a:r>
            <a:endParaRPr lang="en-US" sz="800" dirty="0">
              <a:solidFill>
                <a:srgbClr val="FF0000"/>
              </a:solidFill>
            </a:endParaRPr>
          </a:p>
        </p:txBody>
      </p:sp>
      <p:sp>
        <p:nvSpPr>
          <p:cNvPr id="28" name="TextBox 27">
            <a:extLst>
              <a:ext uri="{FF2B5EF4-FFF2-40B4-BE49-F238E27FC236}">
                <a16:creationId xmlns:a16="http://schemas.microsoft.com/office/drawing/2014/main" id="{CD668E3C-A832-83F8-9574-A8679B654BE8}"/>
              </a:ext>
            </a:extLst>
          </p:cNvPr>
          <p:cNvSpPr txBox="1"/>
          <p:nvPr/>
        </p:nvSpPr>
        <p:spPr>
          <a:xfrm>
            <a:off x="72536" y="3346102"/>
            <a:ext cx="156432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AutoNum type="arabicPeriod"/>
            </a:pPr>
            <a:r>
              <a:rPr lang="en-US" sz="800" b="1" u="sng" dirty="0"/>
              <a:t>Opening Section:</a:t>
            </a:r>
          </a:p>
          <a:p>
            <a:r>
              <a:rPr lang="en-US" sz="800" dirty="0">
                <a:solidFill>
                  <a:srgbClr val="FF0000"/>
                </a:solidFill>
              </a:rPr>
              <a:t>Call and response: </a:t>
            </a:r>
            <a:r>
              <a:rPr lang="en-US" sz="800" dirty="0"/>
              <a:t>The men call ‘doom be </a:t>
            </a:r>
            <a:r>
              <a:rPr lang="en-US" sz="800" dirty="0" err="1"/>
              <a:t>be</a:t>
            </a:r>
            <a:r>
              <a:rPr lang="en-US" sz="800" dirty="0"/>
              <a:t>’ and the women respond ‘eh </a:t>
            </a:r>
            <a:r>
              <a:rPr lang="en-US" sz="800" dirty="0" err="1"/>
              <a:t>eh</a:t>
            </a:r>
            <a:r>
              <a:rPr lang="en-US" sz="800" dirty="0"/>
              <a:t> </a:t>
            </a:r>
            <a:r>
              <a:rPr lang="en-US" sz="800" dirty="0" err="1"/>
              <a:t>eh</a:t>
            </a:r>
            <a:r>
              <a:rPr lang="en-US" sz="800" dirty="0"/>
              <a:t>’. Like a call to the party! The silver discs around the men’s necks reflect the light into the audience creating a ‘disco ball’ effect!</a:t>
            </a:r>
            <a:endParaRPr lang="en-US" sz="800" dirty="0">
              <a:solidFill>
                <a:srgbClr val="FF0000"/>
              </a:solidFill>
            </a:endParaRPr>
          </a:p>
        </p:txBody>
      </p:sp>
      <p:sp>
        <p:nvSpPr>
          <p:cNvPr id="31" name="TextBox 30">
            <a:extLst>
              <a:ext uri="{FF2B5EF4-FFF2-40B4-BE49-F238E27FC236}">
                <a16:creationId xmlns:a16="http://schemas.microsoft.com/office/drawing/2014/main" id="{95B7F4B9-2458-7377-668F-B9F1471FBDD6}"/>
              </a:ext>
            </a:extLst>
          </p:cNvPr>
          <p:cNvSpPr txBox="1"/>
          <p:nvPr/>
        </p:nvSpPr>
        <p:spPr>
          <a:xfrm>
            <a:off x="5887171" y="3322511"/>
            <a:ext cx="25434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4. Men Showing Off:</a:t>
            </a:r>
          </a:p>
          <a:p>
            <a:r>
              <a:rPr lang="en-US" sz="800" dirty="0">
                <a:solidFill>
                  <a:srgbClr val="FF0000"/>
                </a:solidFill>
              </a:rPr>
              <a:t>The men show off with shouts and ‘cat calls’ to the women.  </a:t>
            </a:r>
            <a:r>
              <a:rPr lang="en-US" sz="800" dirty="0"/>
              <a:t>Large jumps and capoeira style actions convey their masculinity and competitiveness between them. </a:t>
            </a:r>
          </a:p>
        </p:txBody>
      </p:sp>
      <p:sp>
        <p:nvSpPr>
          <p:cNvPr id="35" name="TextBox 34">
            <a:extLst>
              <a:ext uri="{FF2B5EF4-FFF2-40B4-BE49-F238E27FC236}">
                <a16:creationId xmlns:a16="http://schemas.microsoft.com/office/drawing/2014/main" id="{986EC0F3-BF70-C278-DEDE-D1817E554EF1}"/>
              </a:ext>
            </a:extLst>
          </p:cNvPr>
          <p:cNvSpPr txBox="1"/>
          <p:nvPr/>
        </p:nvSpPr>
        <p:spPr>
          <a:xfrm>
            <a:off x="7202945" y="5801158"/>
            <a:ext cx="4948381" cy="86177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rPr>
              <a:t>Lighting </a:t>
            </a:r>
            <a:r>
              <a:rPr lang="en-US" sz="1400" b="1" u="sng" dirty="0"/>
              <a:t> and Interpretations</a:t>
            </a:r>
          </a:p>
          <a:p>
            <a:r>
              <a:rPr lang="en-US" sz="900" b="1" dirty="0" err="1">
                <a:solidFill>
                  <a:srgbClr val="FF0000"/>
                </a:solidFill>
              </a:rPr>
              <a:t>Chequer</a:t>
            </a:r>
            <a:r>
              <a:rPr lang="en-US" sz="900" b="1" dirty="0">
                <a:solidFill>
                  <a:srgbClr val="FF0000"/>
                </a:solidFill>
              </a:rPr>
              <a:t>-board, multi </a:t>
            </a:r>
            <a:r>
              <a:rPr lang="en-US" sz="900" b="1" dirty="0" err="1">
                <a:solidFill>
                  <a:srgbClr val="FF0000"/>
                </a:solidFill>
              </a:rPr>
              <a:t>coloured</a:t>
            </a:r>
            <a:r>
              <a:rPr lang="en-US" sz="900" b="1" dirty="0">
                <a:solidFill>
                  <a:srgbClr val="FF0000"/>
                </a:solidFill>
              </a:rPr>
              <a:t> lighting, pre-programmed and changes in time with the music </a:t>
            </a:r>
            <a:r>
              <a:rPr lang="en-US" sz="900" b="1" dirty="0"/>
              <a:t>= </a:t>
            </a:r>
          </a:p>
          <a:p>
            <a:r>
              <a:rPr lang="en-US" sz="900" b="1" dirty="0">
                <a:solidFill>
                  <a:srgbClr val="FF0000"/>
                </a:solidFill>
              </a:rPr>
              <a:t>Bright </a:t>
            </a:r>
            <a:r>
              <a:rPr lang="en-US" sz="900" b="1" dirty="0" err="1">
                <a:solidFill>
                  <a:srgbClr val="FF0000"/>
                </a:solidFill>
              </a:rPr>
              <a:t>colours</a:t>
            </a:r>
            <a:r>
              <a:rPr lang="en-US" sz="900" b="1" dirty="0">
                <a:solidFill>
                  <a:srgbClr val="FF0000"/>
                </a:solidFill>
              </a:rPr>
              <a:t> &amp; flashing lights </a:t>
            </a:r>
            <a:r>
              <a:rPr lang="en-US" sz="900" b="1" dirty="0"/>
              <a:t>=</a:t>
            </a:r>
            <a:r>
              <a:rPr lang="en-US" sz="900" b="1" dirty="0">
                <a:solidFill>
                  <a:srgbClr val="FF0000"/>
                </a:solidFill>
              </a:rPr>
              <a:t> </a:t>
            </a:r>
            <a:r>
              <a:rPr lang="en-US" sz="900" b="1" dirty="0"/>
              <a:t>fun, living in the moment and Brazilian carnival. Highlights each dancer.</a:t>
            </a:r>
          </a:p>
          <a:p>
            <a:r>
              <a:rPr lang="en-US" sz="900" b="1" dirty="0">
                <a:solidFill>
                  <a:srgbClr val="FF0000"/>
                </a:solidFill>
              </a:rPr>
              <a:t>Low intensity, yellow light in the ‘Heat of Brazil’ section </a:t>
            </a:r>
            <a:r>
              <a:rPr lang="en-US" sz="900" b="1" dirty="0"/>
              <a:t>= heat of the midday sun</a:t>
            </a:r>
          </a:p>
          <a:p>
            <a:r>
              <a:rPr lang="en-US" sz="900" b="1" dirty="0">
                <a:solidFill>
                  <a:srgbClr val="FF0000"/>
                </a:solidFill>
              </a:rPr>
              <a:t>White pools of light in the ‘Men Showing Off’ sections </a:t>
            </a:r>
            <a:r>
              <a:rPr lang="en-US" sz="900" b="1" dirty="0"/>
              <a:t>= nightlife in Brazil, moonlight, street lights</a:t>
            </a:r>
          </a:p>
        </p:txBody>
      </p:sp>
      <p:sp>
        <p:nvSpPr>
          <p:cNvPr id="36" name="TextBox 35">
            <a:extLst>
              <a:ext uri="{FF2B5EF4-FFF2-40B4-BE49-F238E27FC236}">
                <a16:creationId xmlns:a16="http://schemas.microsoft.com/office/drawing/2014/main" id="{C8E36BCA-09BB-E2CF-FFC6-A8845AFD8112}"/>
              </a:ext>
            </a:extLst>
          </p:cNvPr>
          <p:cNvSpPr txBox="1"/>
          <p:nvPr/>
        </p:nvSpPr>
        <p:spPr>
          <a:xfrm>
            <a:off x="4198903" y="9078"/>
            <a:ext cx="7960766" cy="153118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1" dirty="0"/>
              <a:t>A </a:t>
            </a:r>
            <a:r>
              <a:rPr lang="en-US" sz="2000" b="1" dirty="0" err="1"/>
              <a:t>Linha</a:t>
            </a:r>
            <a:r>
              <a:rPr lang="en-US" sz="2000" b="1" dirty="0"/>
              <a:t> </a:t>
            </a:r>
            <a:r>
              <a:rPr lang="en-US" sz="2000" b="1" dirty="0" err="1"/>
              <a:t>Curva</a:t>
            </a:r>
            <a:r>
              <a:rPr lang="en-US" sz="2000" b="1" dirty="0"/>
              <a:t> by </a:t>
            </a:r>
            <a:r>
              <a:rPr lang="en-US" sz="2000" b="1" dirty="0" err="1"/>
              <a:t>Itzik</a:t>
            </a:r>
            <a:r>
              <a:rPr lang="en-US" sz="2000" b="1" dirty="0"/>
              <a:t> </a:t>
            </a:r>
            <a:r>
              <a:rPr lang="en-US" sz="2000" b="1" dirty="0" err="1"/>
              <a:t>Galili</a:t>
            </a:r>
            <a:r>
              <a:rPr lang="en-US" sz="2000" b="1" dirty="0"/>
              <a:t>, Performed by </a:t>
            </a:r>
            <a:r>
              <a:rPr lang="en-US" sz="2000" b="1" dirty="0" err="1"/>
              <a:t>Rambert</a:t>
            </a:r>
            <a:r>
              <a:rPr lang="en-US" sz="2000" b="1" dirty="0"/>
              <a:t>: </a:t>
            </a:r>
            <a:r>
              <a:rPr lang="pt-BR" b="1" dirty="0">
                <a:hlinkClick r:id="rId2"/>
              </a:rPr>
              <a:t>A Linha Curva Video</a:t>
            </a:r>
            <a:endParaRPr lang="pt-BR" b="1" dirty="0"/>
          </a:p>
          <a:p>
            <a:pPr algn="just"/>
            <a:r>
              <a:rPr lang="en-US" sz="1050" b="1" dirty="0">
                <a:solidFill>
                  <a:srgbClr val="FF0000"/>
                </a:solidFill>
              </a:rPr>
              <a:t>Stimulus: </a:t>
            </a:r>
            <a:r>
              <a:rPr lang="en-US" sz="1050" b="1" dirty="0"/>
              <a:t>= </a:t>
            </a:r>
            <a:r>
              <a:rPr lang="en-US" sz="1050" dirty="0"/>
              <a:t>A </a:t>
            </a:r>
            <a:r>
              <a:rPr lang="en-GB" sz="1050" dirty="0" err="1"/>
              <a:t>Linha</a:t>
            </a:r>
            <a:r>
              <a:rPr lang="en-GB" sz="1050" dirty="0"/>
              <a:t> </a:t>
            </a:r>
            <a:r>
              <a:rPr lang="en-GB" sz="1050" dirty="0" err="1"/>
              <a:t>Curva</a:t>
            </a:r>
            <a:r>
              <a:rPr lang="en-GB" sz="1050" dirty="0"/>
              <a:t> means </a:t>
            </a:r>
            <a:r>
              <a:rPr lang="en-GB" sz="1050" b="1" dirty="0"/>
              <a:t>The Curved Line in Portuguese</a:t>
            </a:r>
            <a:r>
              <a:rPr lang="en-GB" sz="1050" dirty="0"/>
              <a:t> and links to the line of energy in a party (high energy, slow ‘Heat of Brazil’ section, returning to the energy of the party at the end). The stimulus for the work is </a:t>
            </a:r>
            <a:r>
              <a:rPr lang="en-GB" sz="1050" b="1" dirty="0"/>
              <a:t>Brazilian culture. </a:t>
            </a:r>
            <a:r>
              <a:rPr lang="en-GB" sz="1050" dirty="0" err="1"/>
              <a:t>Galili</a:t>
            </a:r>
            <a:r>
              <a:rPr lang="en-GB" sz="1050" dirty="0"/>
              <a:t> wanted to create a celebration the </a:t>
            </a:r>
            <a:r>
              <a:rPr lang="en-GB" sz="1050" b="1" dirty="0"/>
              <a:t>Brazilian way of life and the ability to live in the moment</a:t>
            </a:r>
            <a:r>
              <a:rPr lang="en-GB" sz="1050" dirty="0"/>
              <a:t>.</a:t>
            </a:r>
            <a:endParaRPr lang="en-US" sz="1050" b="1" dirty="0">
              <a:solidFill>
                <a:srgbClr val="FF0000"/>
              </a:solidFill>
            </a:endParaRPr>
          </a:p>
          <a:p>
            <a:pPr algn="just"/>
            <a:r>
              <a:rPr lang="en-US" sz="1050" b="1" dirty="0">
                <a:solidFill>
                  <a:srgbClr val="FF0000"/>
                </a:solidFill>
              </a:rPr>
              <a:t>Choreographic Intention</a:t>
            </a:r>
            <a:r>
              <a:rPr lang="en-US" sz="1050" dirty="0">
                <a:solidFill>
                  <a:srgbClr val="FF0000"/>
                </a:solidFill>
              </a:rPr>
              <a:t> </a:t>
            </a:r>
            <a:r>
              <a:rPr lang="en-US" sz="1050" dirty="0"/>
              <a:t>= </a:t>
            </a:r>
            <a:r>
              <a:rPr lang="en-GB" sz="1050" dirty="0"/>
              <a:t>simply to </a:t>
            </a:r>
            <a:r>
              <a:rPr lang="en-GB" sz="1050" b="1" dirty="0"/>
              <a:t>have fun </a:t>
            </a:r>
            <a:r>
              <a:rPr lang="en-GB" sz="1050" dirty="0"/>
              <a:t>- Large ensemble sections of </a:t>
            </a:r>
            <a:r>
              <a:rPr lang="en-GB" sz="1050" b="1" dirty="0"/>
              <a:t>vibrant Brazilian inspired movement </a:t>
            </a:r>
            <a:r>
              <a:rPr lang="en-GB" sz="1050" dirty="0"/>
              <a:t>are performed in </a:t>
            </a:r>
            <a:r>
              <a:rPr lang="en-GB" sz="1050" b="1" dirty="0"/>
              <a:t>regimental straight lines, (linear pathways)  </a:t>
            </a:r>
            <a:r>
              <a:rPr lang="en-GB" sz="1050" dirty="0"/>
              <a:t>creating a sense of </a:t>
            </a:r>
            <a:r>
              <a:rPr lang="en-GB" sz="1050" b="1" dirty="0"/>
              <a:t>Brazilian carnival samba parade</a:t>
            </a:r>
            <a:r>
              <a:rPr lang="en-GB" sz="1050" dirty="0"/>
              <a:t>. There are also a number of narrative sections that through the choreography present observations of how Brazilian </a:t>
            </a:r>
            <a:r>
              <a:rPr lang="en-GB" sz="1050" b="1" dirty="0"/>
              <a:t>men communicate with women, for example men in tribes hunting the girls as well as showing off and competing with each other. </a:t>
            </a:r>
            <a:r>
              <a:rPr lang="en-GB" sz="1050" dirty="0"/>
              <a:t>The slow section references </a:t>
            </a:r>
            <a:r>
              <a:rPr lang="en-GB" sz="1050" b="1" dirty="0"/>
              <a:t>the heat of Brazil </a:t>
            </a:r>
            <a:r>
              <a:rPr lang="en-GB" sz="1050" dirty="0"/>
              <a:t>and sweat dripping off the dancers’ bodies.</a:t>
            </a:r>
            <a:endParaRPr lang="en-US" sz="1050" dirty="0">
              <a:ea typeface="+mn-lt"/>
              <a:cs typeface="+mn-lt"/>
            </a:endParaRPr>
          </a:p>
        </p:txBody>
      </p:sp>
      <p:sp>
        <p:nvSpPr>
          <p:cNvPr id="37" name="TextBox 36">
            <a:extLst>
              <a:ext uri="{FF2B5EF4-FFF2-40B4-BE49-F238E27FC236}">
                <a16:creationId xmlns:a16="http://schemas.microsoft.com/office/drawing/2014/main" id="{F4B4A154-5A74-0C93-962B-12F63F4AF332}"/>
              </a:ext>
            </a:extLst>
          </p:cNvPr>
          <p:cNvSpPr txBox="1"/>
          <p:nvPr/>
        </p:nvSpPr>
        <p:spPr>
          <a:xfrm>
            <a:off x="58339" y="4509892"/>
            <a:ext cx="3157048"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ea typeface="+mn-lt"/>
                <a:cs typeface="+mn-lt"/>
              </a:rPr>
              <a:t>Costume Descriptions &amp;</a:t>
            </a:r>
            <a:r>
              <a:rPr lang="en-US" sz="1400" b="1" u="sng" dirty="0">
                <a:solidFill>
                  <a:srgbClr val="FF0000"/>
                </a:solidFill>
                <a:ea typeface="+mn-lt"/>
                <a:cs typeface="+mn-lt"/>
              </a:rPr>
              <a:t> </a:t>
            </a:r>
            <a:r>
              <a:rPr lang="en-US" sz="1400" b="1" u="sng" dirty="0">
                <a:ea typeface="+mn-lt"/>
                <a:cs typeface="+mn-lt"/>
              </a:rPr>
              <a:t>Interpretations</a:t>
            </a:r>
          </a:p>
        </p:txBody>
      </p:sp>
      <p:sp>
        <p:nvSpPr>
          <p:cNvPr id="41" name="TextBox 40">
            <a:extLst>
              <a:ext uri="{FF2B5EF4-FFF2-40B4-BE49-F238E27FC236}">
                <a16:creationId xmlns:a16="http://schemas.microsoft.com/office/drawing/2014/main" id="{923EC585-BC80-BF5D-A033-217668FB7F8A}"/>
              </a:ext>
            </a:extLst>
          </p:cNvPr>
          <p:cNvSpPr txBox="1"/>
          <p:nvPr/>
        </p:nvSpPr>
        <p:spPr>
          <a:xfrm>
            <a:off x="4730086" y="4500264"/>
            <a:ext cx="2446242" cy="218521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rPr>
              <a:t>Aural Setting </a:t>
            </a:r>
            <a:endParaRPr lang="en-US"/>
          </a:p>
          <a:p>
            <a:r>
              <a:rPr lang="en-US" sz="1400" b="1" u="sng"/>
              <a:t>&amp; Interpretations</a:t>
            </a:r>
            <a:endParaRPr lang="en-US"/>
          </a:p>
          <a:p>
            <a:r>
              <a:rPr lang="en-US" sz="900" b="1" dirty="0">
                <a:solidFill>
                  <a:srgbClr val="FF0000"/>
                </a:solidFill>
              </a:rPr>
              <a:t>Live percussion played by ‘</a:t>
            </a:r>
            <a:r>
              <a:rPr lang="en-US" sz="900" b="1" dirty="0" err="1">
                <a:solidFill>
                  <a:srgbClr val="FF0000"/>
                </a:solidFill>
              </a:rPr>
              <a:t>Percossa</a:t>
            </a:r>
            <a:r>
              <a:rPr lang="en-US" sz="900" b="1" dirty="0">
                <a:solidFill>
                  <a:srgbClr val="FF0000"/>
                </a:solidFill>
              </a:rPr>
              <a:t>’, a percussion quartet on a raise platform upstage.  </a:t>
            </a:r>
            <a:r>
              <a:rPr lang="en-US" sz="900" b="1" dirty="0"/>
              <a:t>Fun, party atmosphere – suggests a Brazilian carnival</a:t>
            </a:r>
            <a:endParaRPr lang="en-US" sz="900" b="1" dirty="0">
              <a:solidFill>
                <a:srgbClr val="FF0000"/>
              </a:solidFill>
            </a:endParaRPr>
          </a:p>
          <a:p>
            <a:r>
              <a:rPr lang="en-US" sz="900" b="1" dirty="0">
                <a:solidFill>
                  <a:srgbClr val="FF0000"/>
                </a:solidFill>
              </a:rPr>
              <a:t>Fast Samba rhythms: </a:t>
            </a:r>
            <a:r>
              <a:rPr lang="en-US" sz="900" b="1" dirty="0"/>
              <a:t>links to the Samba dance style and Brazilian culture of ‘living in the moment’.</a:t>
            </a:r>
            <a:endParaRPr lang="en-US" sz="900" b="1" dirty="0">
              <a:solidFill>
                <a:srgbClr val="FF0000"/>
              </a:solidFill>
            </a:endParaRPr>
          </a:p>
          <a:p>
            <a:r>
              <a:rPr lang="en-US" sz="900" b="1" dirty="0">
                <a:solidFill>
                  <a:srgbClr val="FF0000"/>
                </a:solidFill>
              </a:rPr>
              <a:t>Call and Response at the start: </a:t>
            </a:r>
            <a:r>
              <a:rPr lang="en-US" sz="900" b="1" dirty="0"/>
              <a:t>Men call the women to the party!</a:t>
            </a:r>
            <a:endParaRPr lang="en-US" sz="900" b="1" dirty="0">
              <a:solidFill>
                <a:srgbClr val="FF0000"/>
              </a:solidFill>
            </a:endParaRPr>
          </a:p>
          <a:p>
            <a:r>
              <a:rPr lang="en-US" sz="900" b="1" dirty="0">
                <a:solidFill>
                  <a:srgbClr val="FF0000"/>
                </a:solidFill>
              </a:rPr>
              <a:t>Men ‘cat calling’ the women: </a:t>
            </a:r>
            <a:r>
              <a:rPr lang="en-US" sz="900" b="1" dirty="0"/>
              <a:t>Showing off! </a:t>
            </a:r>
            <a:endParaRPr lang="en-US" sz="900" b="1" dirty="0">
              <a:solidFill>
                <a:srgbClr val="FF0000"/>
              </a:solidFill>
            </a:endParaRPr>
          </a:p>
          <a:p>
            <a:r>
              <a:rPr lang="en-US" sz="900" b="1" dirty="0">
                <a:solidFill>
                  <a:srgbClr val="FF0000"/>
                </a:solidFill>
              </a:rPr>
              <a:t>One man continues shouting at the end: </a:t>
            </a:r>
            <a:r>
              <a:rPr lang="en-US" sz="900" b="1" dirty="0"/>
              <a:t>He wants the party to continue.</a:t>
            </a:r>
          </a:p>
          <a:p>
            <a:endParaRPr lang="en-US" sz="900" b="1" dirty="0"/>
          </a:p>
        </p:txBody>
      </p:sp>
      <p:sp>
        <p:nvSpPr>
          <p:cNvPr id="48" name="TextBox 47">
            <a:extLst>
              <a:ext uri="{FF2B5EF4-FFF2-40B4-BE49-F238E27FC236}">
                <a16:creationId xmlns:a16="http://schemas.microsoft.com/office/drawing/2014/main" id="{B64ECFB2-746C-B396-3567-DDBDA67DD30D}"/>
              </a:ext>
            </a:extLst>
          </p:cNvPr>
          <p:cNvSpPr txBox="1"/>
          <p:nvPr/>
        </p:nvSpPr>
        <p:spPr>
          <a:xfrm>
            <a:off x="4263651" y="1622358"/>
            <a:ext cx="2922447"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dirty="0">
                <a:solidFill>
                  <a:srgbClr val="FF0000"/>
                </a:solidFill>
              </a:rPr>
              <a:t>Performance Environment: </a:t>
            </a:r>
          </a:p>
          <a:p>
            <a:r>
              <a:rPr lang="en-US" sz="1400" b="1" dirty="0"/>
              <a:t>End Stage: </a:t>
            </a:r>
          </a:p>
          <a:p>
            <a:r>
              <a:rPr lang="en-US" sz="1000" b="1" dirty="0"/>
              <a:t>The musicians are visible on a  raised platform upstage</a:t>
            </a:r>
          </a:p>
        </p:txBody>
      </p:sp>
      <p:sp>
        <p:nvSpPr>
          <p:cNvPr id="45" name="Rectangle: Rounded Corners 44">
            <a:extLst>
              <a:ext uri="{FF2B5EF4-FFF2-40B4-BE49-F238E27FC236}">
                <a16:creationId xmlns:a16="http://schemas.microsoft.com/office/drawing/2014/main" id="{48CEAB69-191D-FD1E-6E5E-73AE762297C9}"/>
              </a:ext>
            </a:extLst>
          </p:cNvPr>
          <p:cNvSpPr/>
          <p:nvPr/>
        </p:nvSpPr>
        <p:spPr>
          <a:xfrm>
            <a:off x="62188" y="102365"/>
            <a:ext cx="4138332" cy="12139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u="sng" dirty="0">
                <a:solidFill>
                  <a:srgbClr val="FF0000"/>
                </a:solidFill>
              </a:rPr>
              <a:t>Dance Styles: rhythmic pulses fusing…</a:t>
            </a:r>
          </a:p>
          <a:p>
            <a:r>
              <a:rPr lang="en-US" sz="1400" b="1" dirty="0">
                <a:solidFill>
                  <a:schemeClr val="bg1"/>
                </a:solidFill>
              </a:rPr>
              <a:t>Brazilian </a:t>
            </a:r>
            <a:r>
              <a:rPr lang="en-US" sz="1400" b="1" dirty="0"/>
              <a:t>Samba    Contemporary     </a:t>
            </a:r>
            <a:r>
              <a:rPr lang="en-US" sz="1400" b="1" dirty="0" err="1"/>
              <a:t>BrazilianCapoeira</a:t>
            </a:r>
            <a:endParaRPr lang="en-US" sz="1400" b="1" dirty="0" err="1">
              <a:ea typeface="Calibri Light"/>
              <a:cs typeface="Calibri Light"/>
            </a:endParaRPr>
          </a:p>
          <a:p>
            <a:pPr algn="ctr"/>
            <a:endParaRPr lang="en-US" sz="1400" b="1" dirty="0"/>
          </a:p>
          <a:p>
            <a:pPr algn="ctr"/>
            <a:endParaRPr lang="en-US" sz="1400" b="1" dirty="0"/>
          </a:p>
          <a:p>
            <a:pPr algn="ctr"/>
            <a:endParaRPr lang="en-US" sz="1400" b="1" dirty="0"/>
          </a:p>
        </p:txBody>
      </p:sp>
      <p:pic>
        <p:nvPicPr>
          <p:cNvPr id="1044" name="Picture 20" descr="Thinking emoji illustration, Emojipedia Sticker Emoticon, Thinki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456" y="906303"/>
            <a:ext cx="216970" cy="21697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lipart Of A Light Bul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03125" y="327238"/>
            <a:ext cx="128642" cy="2345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ondon, UK - 26 August 2013: a girl dressed in a colorful yellow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52" t="1901" r="16141" b="10142"/>
          <a:stretch/>
        </p:blipFill>
        <p:spPr bwMode="auto">
          <a:xfrm>
            <a:off x="557657" y="710715"/>
            <a:ext cx="509534" cy="10035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dkrywanie Brazylii: Made in Brazil cz. 2 - Capoeir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61" r="13222" b="2710"/>
          <a:stretch/>
        </p:blipFill>
        <p:spPr bwMode="auto">
          <a:xfrm>
            <a:off x="2817625" y="763396"/>
            <a:ext cx="1065912" cy="9951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allery – Rambert in A Linha Curva – DanceTab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69" t="6455" r="18306" b="7396"/>
          <a:stretch/>
        </p:blipFill>
        <p:spPr bwMode="auto">
          <a:xfrm>
            <a:off x="1636863" y="714422"/>
            <a:ext cx="733341" cy="100907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Izzy Watkins EPQ- Directing a play: Sets and Stages">
            <a:extLst>
              <a:ext uri="{FF2B5EF4-FFF2-40B4-BE49-F238E27FC236}">
                <a16:creationId xmlns:a16="http://schemas.microsoft.com/office/drawing/2014/main" id="{81998C7E-E868-6FBD-D23E-C2705603006A}"/>
              </a:ext>
            </a:extLst>
          </p:cNvPr>
          <p:cNvPicPr>
            <a:picLocks noChangeAspect="1"/>
          </p:cNvPicPr>
          <p:nvPr/>
        </p:nvPicPr>
        <p:blipFill>
          <a:blip r:embed="rId8"/>
          <a:stretch>
            <a:fillRect/>
          </a:stretch>
        </p:blipFill>
        <p:spPr>
          <a:xfrm>
            <a:off x="7176328" y="1618541"/>
            <a:ext cx="1236227" cy="830449"/>
          </a:xfrm>
          <a:prstGeom prst="rect">
            <a:avLst/>
          </a:prstGeom>
        </p:spPr>
      </p:pic>
      <p:pic>
        <p:nvPicPr>
          <p:cNvPr id="38" name="Picture 2" descr="See the sourc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8169" y="2674903"/>
            <a:ext cx="943157" cy="6295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689731" y="2722433"/>
            <a:ext cx="1940193" cy="307777"/>
          </a:xfrm>
          <a:prstGeom prst="rect">
            <a:avLst/>
          </a:prstGeom>
          <a:noFill/>
        </p:spPr>
        <p:txBody>
          <a:bodyPr wrap="square" rtlCol="0">
            <a:spAutoFit/>
          </a:bodyPr>
          <a:lstStyle/>
          <a:p>
            <a:r>
              <a:rPr lang="en-GB" sz="1400" dirty="0"/>
              <a:t>Watch: </a:t>
            </a:r>
            <a:r>
              <a:rPr lang="en-GB" sz="1400" dirty="0">
                <a:hlinkClick r:id="rId10"/>
              </a:rPr>
              <a:t>Rio Carnival</a:t>
            </a:r>
            <a:endParaRPr lang="en-GB" sz="1400" dirty="0"/>
          </a:p>
        </p:txBody>
      </p:sp>
      <p:pic>
        <p:nvPicPr>
          <p:cNvPr id="11" name="Picture 10"/>
          <p:cNvPicPr>
            <a:picLocks noChangeAspect="1"/>
          </p:cNvPicPr>
          <p:nvPr/>
        </p:nvPicPr>
        <p:blipFill rotWithShape="1">
          <a:blip r:embed="rId11"/>
          <a:srcRect l="4123" t="27829" r="1404" b="1150"/>
          <a:stretch/>
        </p:blipFill>
        <p:spPr>
          <a:xfrm>
            <a:off x="68408" y="4817670"/>
            <a:ext cx="4651609" cy="1966976"/>
          </a:xfrm>
          <a:prstGeom prst="rect">
            <a:avLst/>
          </a:prstGeom>
        </p:spPr>
      </p:pic>
      <p:pic>
        <p:nvPicPr>
          <p:cNvPr id="2058" name="Picture 10" descr="A Linha Curva: Lighti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95487" y="5060632"/>
            <a:ext cx="800913" cy="67810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 Linha Curva Chroegrapher | Images and Photos find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65810" y="2547549"/>
            <a:ext cx="1356441" cy="7901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409" y="1719795"/>
            <a:ext cx="4111896" cy="861774"/>
          </a:xfrm>
          <a:prstGeom prst="rect">
            <a:avLst/>
          </a:prstGeom>
          <a:noFill/>
        </p:spPr>
        <p:txBody>
          <a:bodyPr wrap="square" rtlCol="0">
            <a:spAutoFit/>
          </a:bodyPr>
          <a:lstStyle/>
          <a:p>
            <a:r>
              <a:rPr lang="en-US" sz="1400" b="1" dirty="0">
                <a:solidFill>
                  <a:srgbClr val="FF0000"/>
                </a:solidFill>
              </a:rPr>
              <a:t>Structure: </a:t>
            </a:r>
            <a:r>
              <a:rPr lang="en-US" sz="1200" b="1" dirty="0"/>
              <a:t>Episodic</a:t>
            </a:r>
            <a:r>
              <a:rPr lang="en-US" sz="1200" dirty="0"/>
              <a:t>: </a:t>
            </a:r>
          </a:p>
          <a:p>
            <a:r>
              <a:rPr lang="en-US" sz="900" dirty="0"/>
              <a:t>Big </a:t>
            </a:r>
            <a:r>
              <a:rPr lang="en-US" sz="900" b="1" dirty="0"/>
              <a:t>ensemble sections </a:t>
            </a:r>
            <a:r>
              <a:rPr lang="en-US" sz="900" dirty="0"/>
              <a:t>include the </a:t>
            </a:r>
            <a:r>
              <a:rPr lang="en-US" sz="900" dirty="0" err="1"/>
              <a:t>chequer</a:t>
            </a:r>
            <a:r>
              <a:rPr lang="en-US" sz="900" dirty="0"/>
              <a:t>-board lighting. Other sections are more narrative (</a:t>
            </a:r>
            <a:r>
              <a:rPr lang="en-US" sz="900" b="1" dirty="0"/>
              <a:t>Men Showing Off &amp; Heat of Brazil</a:t>
            </a:r>
            <a:r>
              <a:rPr lang="en-US" sz="900" dirty="0"/>
              <a:t>) and the lighting is different. The piece starts with </a:t>
            </a:r>
            <a:r>
              <a:rPr lang="en-US" sz="900" b="1" dirty="0"/>
              <a:t>call and response before an ensemble party </a:t>
            </a:r>
            <a:r>
              <a:rPr lang="en-US" sz="900" dirty="0"/>
              <a:t>section and ends with </a:t>
            </a:r>
            <a:r>
              <a:rPr lang="en-US" sz="900" b="1" dirty="0"/>
              <a:t>another party section, with one man shouting for the party to continue</a:t>
            </a:r>
            <a:r>
              <a:rPr lang="en-US" sz="900" dirty="0"/>
              <a:t>!</a:t>
            </a:r>
            <a:endParaRPr lang="en-US" sz="900" b="1" dirty="0"/>
          </a:p>
        </p:txBody>
      </p:sp>
      <p:sp>
        <p:nvSpPr>
          <p:cNvPr id="14" name="TextBox 13"/>
          <p:cNvSpPr txBox="1"/>
          <p:nvPr/>
        </p:nvSpPr>
        <p:spPr>
          <a:xfrm>
            <a:off x="8540496" y="1583173"/>
            <a:ext cx="3506697" cy="830997"/>
          </a:xfrm>
          <a:prstGeom prst="rect">
            <a:avLst/>
          </a:prstGeom>
          <a:noFill/>
        </p:spPr>
        <p:txBody>
          <a:bodyPr wrap="square" rtlCol="0">
            <a:spAutoFit/>
          </a:bodyPr>
          <a:lstStyle/>
          <a:p>
            <a:r>
              <a:rPr lang="en-GB" sz="1200" b="1" u="sng" dirty="0">
                <a:solidFill>
                  <a:srgbClr val="FF0000"/>
                </a:solidFill>
              </a:rPr>
              <a:t>Props</a:t>
            </a:r>
          </a:p>
          <a:p>
            <a:r>
              <a:rPr lang="en-GB" sz="900" dirty="0"/>
              <a:t>Can you spot the only props? There are 5 skateboards that are pushed from one side to the other with a dancer riding them on their backs – this simply communicates the sense of FUN!</a:t>
            </a:r>
          </a:p>
          <a:p>
            <a:endParaRPr lang="en-GB" sz="900" dirty="0"/>
          </a:p>
        </p:txBody>
      </p:sp>
      <p:pic>
        <p:nvPicPr>
          <p:cNvPr id="15" name="Picture 14"/>
          <p:cNvPicPr>
            <a:picLocks noChangeAspect="1"/>
          </p:cNvPicPr>
          <p:nvPr/>
        </p:nvPicPr>
        <p:blipFill rotWithShape="1">
          <a:blip r:embed="rId14"/>
          <a:srcRect l="18418" t="26304" r="19707" b="16671"/>
          <a:stretch/>
        </p:blipFill>
        <p:spPr>
          <a:xfrm>
            <a:off x="5927185" y="2523930"/>
            <a:ext cx="1569686" cy="813746"/>
          </a:xfrm>
          <a:prstGeom prst="rect">
            <a:avLst/>
          </a:prstGeom>
        </p:spPr>
      </p:pic>
      <p:pic>
        <p:nvPicPr>
          <p:cNvPr id="47" name="Picture 46"/>
          <p:cNvPicPr>
            <a:picLocks noChangeAspect="1"/>
          </p:cNvPicPr>
          <p:nvPr/>
        </p:nvPicPr>
        <p:blipFill rotWithShape="1">
          <a:blip r:embed="rId15"/>
          <a:srcRect l="20384" t="46889" r="10795" b="1966"/>
          <a:stretch/>
        </p:blipFill>
        <p:spPr>
          <a:xfrm>
            <a:off x="10733357" y="2121426"/>
            <a:ext cx="1201833" cy="502405"/>
          </a:xfrm>
          <a:prstGeom prst="rect">
            <a:avLst/>
          </a:prstGeom>
        </p:spPr>
      </p:pic>
      <p:pic>
        <p:nvPicPr>
          <p:cNvPr id="1026" name="Picture 2" descr="'A Linha Curva' Dance choreographed by Itzik Galili, performed by ..."/>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8423" y="2534279"/>
            <a:ext cx="1322725" cy="811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mbert in A Linha Curva | Rambert: A Linha Curva Rambert pe… | Flick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60102" y="2536316"/>
            <a:ext cx="1210595" cy="805046"/>
          </a:xfrm>
          <a:prstGeom prst="rect">
            <a:avLst/>
          </a:prstGeom>
          <a:noFill/>
          <a:extLst>
            <a:ext uri="{909E8E84-426E-40DD-AFC4-6F175D3DCCD1}">
              <a14:hiddenFill xmlns:a14="http://schemas.microsoft.com/office/drawing/2010/main">
                <a:solidFill>
                  <a:srgbClr val="FFFFFF"/>
                </a:solidFill>
              </a14:hiddenFill>
            </a:ext>
          </a:extLst>
        </p:spPr>
      </p:pic>
      <p:sp>
        <p:nvSpPr>
          <p:cNvPr id="22" name="Arrow: Right 21">
            <a:extLst>
              <a:ext uri="{FF2B5EF4-FFF2-40B4-BE49-F238E27FC236}">
                <a16:creationId xmlns:a16="http://schemas.microsoft.com/office/drawing/2014/main" id="{9BE1070A-ED9B-A272-0FB3-83B59F8D870B}"/>
              </a:ext>
            </a:extLst>
          </p:cNvPr>
          <p:cNvSpPr/>
          <p:nvPr/>
        </p:nvSpPr>
        <p:spPr>
          <a:xfrm>
            <a:off x="1289673" y="2550202"/>
            <a:ext cx="602922" cy="17779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 Linha Curva - Rambert Classroom"/>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259261" y="5047730"/>
            <a:ext cx="1153293" cy="7039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wo dancers are performing in the dark with one holding on to his leg ..."/>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44547" y="2527350"/>
            <a:ext cx="942385" cy="8043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20"/>
          <a:srcRect l="18098" t="30222" r="18920" b="11923"/>
          <a:stretch/>
        </p:blipFill>
        <p:spPr>
          <a:xfrm>
            <a:off x="4267252" y="2537470"/>
            <a:ext cx="1554478" cy="803219"/>
          </a:xfrm>
          <a:prstGeom prst="rect">
            <a:avLst/>
          </a:prstGeom>
        </p:spPr>
      </p:pic>
      <p:sp>
        <p:nvSpPr>
          <p:cNvPr id="21" name="Arrow: Right 20">
            <a:extLst>
              <a:ext uri="{FF2B5EF4-FFF2-40B4-BE49-F238E27FC236}">
                <a16:creationId xmlns:a16="http://schemas.microsoft.com/office/drawing/2014/main" id="{55C65B09-B090-3D1F-5BCD-51B0A65C0625}"/>
              </a:ext>
            </a:extLst>
          </p:cNvPr>
          <p:cNvSpPr/>
          <p:nvPr/>
        </p:nvSpPr>
        <p:spPr>
          <a:xfrm>
            <a:off x="5663384" y="2616759"/>
            <a:ext cx="564598" cy="18219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A13A93A-8F9B-8FBF-9190-8F89FB0E9457}"/>
              </a:ext>
            </a:extLst>
          </p:cNvPr>
          <p:cNvSpPr txBox="1"/>
          <p:nvPr/>
        </p:nvSpPr>
        <p:spPr>
          <a:xfrm>
            <a:off x="4219425" y="3304460"/>
            <a:ext cx="16046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3. Heat of Brazil :</a:t>
            </a:r>
          </a:p>
          <a:p>
            <a:r>
              <a:rPr lang="en-US" sz="800" dirty="0">
                <a:solidFill>
                  <a:srgbClr val="FF0000"/>
                </a:solidFill>
              </a:rPr>
              <a:t>Tempo slows – marimba creates s sense of tension. </a:t>
            </a:r>
            <a:r>
              <a:rPr lang="en-US" sz="800" dirty="0"/>
              <a:t>Dancers perform slow ‘dropping’ actions with deep lunges in low-lit amber squares, suggesting the heat of the midday sun and everything slowing down – dripping with sweat as Brazil is so hot!</a:t>
            </a:r>
            <a:endParaRPr lang="en-US" sz="800" dirty="0">
              <a:solidFill>
                <a:srgbClr val="FF0000"/>
              </a:solidFill>
            </a:endParaRPr>
          </a:p>
        </p:txBody>
      </p:sp>
      <p:sp>
        <p:nvSpPr>
          <p:cNvPr id="19" name="Arrow: Right 18">
            <a:extLst>
              <a:ext uri="{FF2B5EF4-FFF2-40B4-BE49-F238E27FC236}">
                <a16:creationId xmlns:a16="http://schemas.microsoft.com/office/drawing/2014/main" id="{099307FD-09F5-AF3D-95DD-F7E69E2321F3}"/>
              </a:ext>
            </a:extLst>
          </p:cNvPr>
          <p:cNvSpPr/>
          <p:nvPr/>
        </p:nvSpPr>
        <p:spPr>
          <a:xfrm>
            <a:off x="3900521" y="2590093"/>
            <a:ext cx="693134" cy="161921"/>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A Linha Curva' Choreography, lighting and costumes: Itzik Galili ..."/>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85407" y="2537514"/>
            <a:ext cx="1227539" cy="80317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3A13A93A-8F9B-8FBF-9190-8F89FB0E9457}"/>
              </a:ext>
            </a:extLst>
          </p:cNvPr>
          <p:cNvSpPr txBox="1"/>
          <p:nvPr/>
        </p:nvSpPr>
        <p:spPr>
          <a:xfrm>
            <a:off x="8223853" y="3322511"/>
            <a:ext cx="160465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5. The Party Starts Again!</a:t>
            </a:r>
          </a:p>
          <a:p>
            <a:r>
              <a:rPr lang="en-US" sz="800" dirty="0">
                <a:solidFill>
                  <a:srgbClr val="FF0000"/>
                </a:solidFill>
              </a:rPr>
              <a:t>Tempo increases –percussion 2/2 samba rhythms. </a:t>
            </a:r>
            <a:r>
              <a:rPr lang="en-US" sz="800" dirty="0"/>
              <a:t>Dances return to the stage in linear formations, repeating motifs from the opening section in the </a:t>
            </a:r>
            <a:r>
              <a:rPr lang="en-US" sz="800" dirty="0" err="1"/>
              <a:t>chequer</a:t>
            </a:r>
            <a:r>
              <a:rPr lang="en-US" sz="800" dirty="0"/>
              <a:t>-board lighting grid. Should shakes add excitement and anticipation. At the end, one male dancer continues jumping and shouting ‘Ay </a:t>
            </a:r>
            <a:r>
              <a:rPr lang="en-US" sz="800" dirty="0" err="1"/>
              <a:t>ya</a:t>
            </a:r>
            <a:r>
              <a:rPr lang="en-US" sz="800" dirty="0"/>
              <a:t>’ as he wants the party to continue!</a:t>
            </a:r>
            <a:endParaRPr lang="en-US" sz="800" dirty="0">
              <a:solidFill>
                <a:srgbClr val="FF0000"/>
              </a:solidFill>
            </a:endParaRPr>
          </a:p>
        </p:txBody>
      </p:sp>
      <p:sp>
        <p:nvSpPr>
          <p:cNvPr id="44" name="Arrow: Right 20">
            <a:extLst>
              <a:ext uri="{FF2B5EF4-FFF2-40B4-BE49-F238E27FC236}">
                <a16:creationId xmlns:a16="http://schemas.microsoft.com/office/drawing/2014/main" id="{55C65B09-B090-3D1F-5BCD-51B0A65C0625}"/>
              </a:ext>
            </a:extLst>
          </p:cNvPr>
          <p:cNvSpPr/>
          <p:nvPr/>
        </p:nvSpPr>
        <p:spPr>
          <a:xfrm>
            <a:off x="8037194" y="2612461"/>
            <a:ext cx="564598" cy="18219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Content Placeholder 7"/>
          <p:cNvPicPr>
            <a:picLocks/>
          </p:cNvPicPr>
          <p:nvPr/>
        </p:nvPicPr>
        <p:blipFill rotWithShape="1">
          <a:blip r:embed="rId22"/>
          <a:srcRect l="21605" t="17530" r="22114" b="10774"/>
          <a:stretch/>
        </p:blipFill>
        <p:spPr bwMode="auto">
          <a:xfrm>
            <a:off x="6494232" y="4010253"/>
            <a:ext cx="1551069" cy="982051"/>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9809447" y="3346102"/>
            <a:ext cx="2341879" cy="2108269"/>
          </a:xfrm>
          <a:prstGeom prst="rect">
            <a:avLst/>
          </a:prstGeom>
          <a:noFill/>
          <a:ln>
            <a:noFill/>
          </a:ln>
        </p:spPr>
        <p:txBody>
          <a:bodyPr wrap="square" rtlCol="0">
            <a:spAutoFit/>
          </a:bodyPr>
          <a:lstStyle/>
          <a:p>
            <a:r>
              <a:rPr lang="en-GB" sz="1400" b="1" dirty="0">
                <a:solidFill>
                  <a:srgbClr val="FF0000"/>
                </a:solidFill>
              </a:rPr>
              <a:t>Choreographic Approach</a:t>
            </a:r>
          </a:p>
          <a:p>
            <a:r>
              <a:rPr lang="en-GB" sz="900" dirty="0"/>
              <a:t>When originally creating A </a:t>
            </a:r>
            <a:r>
              <a:rPr lang="en-GB" sz="900" dirty="0" err="1"/>
              <a:t>Linha</a:t>
            </a:r>
            <a:r>
              <a:rPr lang="en-GB" sz="900" dirty="0"/>
              <a:t> </a:t>
            </a:r>
            <a:r>
              <a:rPr lang="en-GB" sz="900" dirty="0" err="1"/>
              <a:t>Curva</a:t>
            </a:r>
            <a:r>
              <a:rPr lang="en-GB" sz="900" dirty="0"/>
              <a:t>, </a:t>
            </a:r>
            <a:r>
              <a:rPr lang="en-GB" sz="900" dirty="0" err="1"/>
              <a:t>Itzik</a:t>
            </a:r>
            <a:r>
              <a:rPr lang="en-GB" sz="900" dirty="0"/>
              <a:t> </a:t>
            </a:r>
            <a:r>
              <a:rPr lang="en-GB" sz="900" dirty="0" err="1"/>
              <a:t>Galili</a:t>
            </a:r>
            <a:r>
              <a:rPr lang="en-GB" sz="900" dirty="0"/>
              <a:t> </a:t>
            </a:r>
            <a:r>
              <a:rPr lang="en-GB" sz="900" b="1" dirty="0"/>
              <a:t>worked collaboratively </a:t>
            </a:r>
            <a:r>
              <a:rPr lang="en-GB" sz="900" dirty="0"/>
              <a:t>with the dancers and nearly all of the motifs were composed from</a:t>
            </a:r>
            <a:r>
              <a:rPr lang="en-GB" sz="900" b="1" dirty="0"/>
              <a:t> improvisation</a:t>
            </a:r>
            <a:r>
              <a:rPr lang="en-GB" sz="900" dirty="0"/>
              <a:t>. </a:t>
            </a:r>
          </a:p>
          <a:p>
            <a:r>
              <a:rPr lang="en-GB" sz="900" dirty="0" err="1"/>
              <a:t>Galili</a:t>
            </a:r>
            <a:r>
              <a:rPr lang="en-GB" sz="900" dirty="0"/>
              <a:t> asked the dancers to choreograph a very </a:t>
            </a:r>
            <a:r>
              <a:rPr lang="en-GB" sz="900" b="1" dirty="0"/>
              <a:t>short solo motifs </a:t>
            </a:r>
            <a:r>
              <a:rPr lang="en-GB" sz="900" dirty="0"/>
              <a:t>that </a:t>
            </a:r>
            <a:r>
              <a:rPr lang="en-GB" sz="900" b="1" dirty="0"/>
              <a:t>represented the dancers’ personalities </a:t>
            </a:r>
            <a:r>
              <a:rPr lang="en-GB" sz="900" dirty="0"/>
              <a:t>and stayed within the </a:t>
            </a:r>
            <a:r>
              <a:rPr lang="en-GB" sz="900" b="1" dirty="0"/>
              <a:t>boundaries of their allocated square </a:t>
            </a:r>
            <a:r>
              <a:rPr lang="en-GB" sz="900" dirty="0"/>
              <a:t>within a chequer-board lighting. </a:t>
            </a:r>
          </a:p>
          <a:p>
            <a:r>
              <a:rPr lang="en-GB" sz="900" dirty="0"/>
              <a:t>Each of these sequences was </a:t>
            </a:r>
            <a:r>
              <a:rPr lang="en-GB" sz="900" b="1" dirty="0"/>
              <a:t>named after the dancer</a:t>
            </a:r>
            <a:r>
              <a:rPr lang="en-GB" sz="900" dirty="0"/>
              <a:t>: (George, </a:t>
            </a:r>
            <a:r>
              <a:rPr lang="en-GB" sz="900" dirty="0" err="1"/>
              <a:t>Lyris</a:t>
            </a:r>
            <a:r>
              <a:rPr lang="en-GB" sz="900" dirty="0"/>
              <a:t>) who made it and the dancers then learnt each other’s sequences to form the basis of this large ensemble work.</a:t>
            </a:r>
            <a:endParaRPr lang="en-GB" sz="900" b="1" dirty="0">
              <a:solidFill>
                <a:srgbClr val="FF0000"/>
              </a:solidFill>
            </a:endParaRPr>
          </a:p>
        </p:txBody>
      </p:sp>
      <p:pic>
        <p:nvPicPr>
          <p:cNvPr id="43" name="Picture 22" descr="Musical clip art music notes free rf music notes clipart image ..."/>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196862" y="4241969"/>
            <a:ext cx="416189" cy="45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541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3A13A93A-8F9B-8FBF-9190-8F89FB0E9457}"/>
              </a:ext>
            </a:extLst>
          </p:cNvPr>
          <p:cNvSpPr txBox="1"/>
          <p:nvPr/>
        </p:nvSpPr>
        <p:spPr>
          <a:xfrm>
            <a:off x="1721814" y="2549847"/>
            <a:ext cx="17259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2. Reconstructing Laura’s wheelchair: </a:t>
            </a:r>
            <a:r>
              <a:rPr lang="en-US" sz="800" dirty="0"/>
              <a:t>The quartet work together to rebuild the wheelchair that had been broken in the previous scene during the ‘disaster’. </a:t>
            </a:r>
            <a:r>
              <a:rPr lang="en-US" sz="800" b="1" dirty="0">
                <a:solidFill>
                  <a:srgbClr val="FF0000"/>
                </a:solidFill>
              </a:rPr>
              <a:t>This links to the intention of overcoming life’s limitations.</a:t>
            </a:r>
          </a:p>
        </p:txBody>
      </p:sp>
      <p:sp>
        <p:nvSpPr>
          <p:cNvPr id="28" name="TextBox 27">
            <a:extLst>
              <a:ext uri="{FF2B5EF4-FFF2-40B4-BE49-F238E27FC236}">
                <a16:creationId xmlns:a16="http://schemas.microsoft.com/office/drawing/2014/main" id="{CD668E3C-A832-83F8-9574-A8679B654BE8}"/>
              </a:ext>
            </a:extLst>
          </p:cNvPr>
          <p:cNvSpPr txBox="1"/>
          <p:nvPr/>
        </p:nvSpPr>
        <p:spPr>
          <a:xfrm>
            <a:off x="64926" y="2573682"/>
            <a:ext cx="178122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1. Two Duets: </a:t>
            </a:r>
            <a:r>
              <a:rPr lang="en-US" sz="800" dirty="0"/>
              <a:t>Ground-based, caring contact duets. Inviting touch between Laura and Dave.  Looked on by the two able-bodied dancers (Amy and David) this </a:t>
            </a:r>
            <a:r>
              <a:rPr lang="en-US" sz="800" b="1" dirty="0">
                <a:solidFill>
                  <a:srgbClr val="FF0000"/>
                </a:solidFill>
              </a:rPr>
              <a:t>links to the intention of being the object of the gaze of others.</a:t>
            </a:r>
          </a:p>
        </p:txBody>
      </p:sp>
      <p:sp>
        <p:nvSpPr>
          <p:cNvPr id="31" name="TextBox 30">
            <a:extLst>
              <a:ext uri="{FF2B5EF4-FFF2-40B4-BE49-F238E27FC236}">
                <a16:creationId xmlns:a16="http://schemas.microsoft.com/office/drawing/2014/main" id="{95B7F4B9-2458-7377-668F-B9F1471FBDD6}"/>
              </a:ext>
            </a:extLst>
          </p:cNvPr>
          <p:cNvSpPr txBox="1"/>
          <p:nvPr/>
        </p:nvSpPr>
        <p:spPr>
          <a:xfrm>
            <a:off x="5056588" y="2532385"/>
            <a:ext cx="14517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4. Family Portraits: </a:t>
            </a:r>
            <a:r>
              <a:rPr lang="en-GB" sz="800" dirty="0"/>
              <a:t>The trio eventually gathers around David, who has been watching </a:t>
            </a:r>
            <a:r>
              <a:rPr lang="en-GB" sz="800" b="1" dirty="0">
                <a:solidFill>
                  <a:srgbClr val="FF0000"/>
                </a:solidFill>
              </a:rPr>
              <a:t>(object of gaze)</a:t>
            </a:r>
            <a:r>
              <a:rPr lang="en-GB" sz="800" dirty="0"/>
              <a:t> from the vitrine (glass display cabinet), and they </a:t>
            </a:r>
            <a:r>
              <a:rPr lang="en-GB" sz="800" b="1" dirty="0">
                <a:solidFill>
                  <a:srgbClr val="FF0000"/>
                </a:solidFill>
              </a:rPr>
              <a:t>re-enact portraits of past family photos influenced by the paintings of </a:t>
            </a:r>
            <a:r>
              <a:rPr lang="en-GB" sz="800" b="1" dirty="0" err="1">
                <a:solidFill>
                  <a:srgbClr val="FF0000"/>
                </a:solidFill>
              </a:rPr>
              <a:t>Djurovic</a:t>
            </a:r>
            <a:endParaRPr lang="en-US" sz="800" b="1" dirty="0">
              <a:solidFill>
                <a:srgbClr val="FF0000"/>
              </a:solidFill>
            </a:endParaRPr>
          </a:p>
        </p:txBody>
      </p:sp>
      <p:sp>
        <p:nvSpPr>
          <p:cNvPr id="32" name="TextBox 31">
            <a:extLst>
              <a:ext uri="{FF2B5EF4-FFF2-40B4-BE49-F238E27FC236}">
                <a16:creationId xmlns:a16="http://schemas.microsoft.com/office/drawing/2014/main" id="{EACAC952-C08E-B36E-F3C7-95259B65AA79}"/>
              </a:ext>
            </a:extLst>
          </p:cNvPr>
          <p:cNvSpPr txBox="1"/>
          <p:nvPr/>
        </p:nvSpPr>
        <p:spPr>
          <a:xfrm>
            <a:off x="3330607" y="2547908"/>
            <a:ext cx="1808321"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3. Travelling Trio:</a:t>
            </a:r>
            <a:r>
              <a:rPr lang="en-US" sz="800" dirty="0"/>
              <a:t> T</a:t>
            </a:r>
            <a:r>
              <a:rPr lang="en-GB" sz="800" dirty="0"/>
              <a:t>he trio of Amy, David and Laura begin to find harmony and </a:t>
            </a:r>
            <a:r>
              <a:rPr lang="en-GB" sz="800" b="1" dirty="0">
                <a:solidFill>
                  <a:srgbClr val="FF0000"/>
                </a:solidFill>
              </a:rPr>
              <a:t>overcome life’s limitations, </a:t>
            </a:r>
            <a:r>
              <a:rPr lang="en-GB" sz="800" dirty="0"/>
              <a:t>whilst dancing with one another and Laura’s wheelchair. Following Laura’s lead they explore the movement of the chair, and each dancer takes responsibility for the wheelchair. </a:t>
            </a:r>
          </a:p>
          <a:p>
            <a:r>
              <a:rPr lang="en-GB" sz="800" dirty="0"/>
              <a:t>Laura’s motifs are developed by Amy and David, who travel alongside Laura, recreating her movements as closely as they can.</a:t>
            </a:r>
          </a:p>
          <a:p>
            <a:r>
              <a:rPr lang="en-GB" sz="800" dirty="0"/>
              <a:t>Amy repeats a ‘look’ </a:t>
            </a:r>
          </a:p>
          <a:p>
            <a:r>
              <a:rPr lang="en-GB" sz="800" dirty="0"/>
              <a:t>over David’s shoulder,</a:t>
            </a:r>
          </a:p>
          <a:p>
            <a:r>
              <a:rPr lang="en-GB" sz="800" dirty="0"/>
              <a:t>As she holds his shoulders.</a:t>
            </a:r>
          </a:p>
          <a:p>
            <a:r>
              <a:rPr lang="en-GB" sz="800" dirty="0"/>
              <a:t>Replicating this image from</a:t>
            </a:r>
          </a:p>
          <a:p>
            <a:r>
              <a:rPr lang="en-GB" sz="800" dirty="0"/>
              <a:t>one of </a:t>
            </a:r>
            <a:r>
              <a:rPr lang="en-GB" sz="800" dirty="0" err="1"/>
              <a:t>Djurovic’s</a:t>
            </a:r>
            <a:r>
              <a:rPr lang="en-GB" sz="800" dirty="0"/>
              <a:t> paintings.</a:t>
            </a:r>
            <a:endParaRPr lang="en-US" sz="800" dirty="0"/>
          </a:p>
        </p:txBody>
      </p:sp>
      <p:sp>
        <p:nvSpPr>
          <p:cNvPr id="34" name="Oval 33">
            <a:extLst>
              <a:ext uri="{FF2B5EF4-FFF2-40B4-BE49-F238E27FC236}">
                <a16:creationId xmlns:a16="http://schemas.microsoft.com/office/drawing/2014/main" id="{C3710B25-AE98-20ED-280B-980D63E8D650}"/>
              </a:ext>
            </a:extLst>
          </p:cNvPr>
          <p:cNvSpPr/>
          <p:nvPr/>
        </p:nvSpPr>
        <p:spPr>
          <a:xfrm>
            <a:off x="8522306" y="1382575"/>
            <a:ext cx="3637849" cy="19696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Structure:</a:t>
            </a:r>
          </a:p>
          <a:p>
            <a:pPr algn="ctr"/>
            <a:endParaRPr lang="en-US" sz="1200" b="1" dirty="0"/>
          </a:p>
          <a:p>
            <a:pPr algn="ctr"/>
            <a:r>
              <a:rPr lang="en-US" sz="1000" b="1" dirty="0"/>
              <a:t>We study Scene 3 only </a:t>
            </a:r>
          </a:p>
          <a:p>
            <a:pPr algn="ctr"/>
            <a:r>
              <a:rPr lang="en-US" sz="1000" b="1" dirty="0"/>
              <a:t>(you do not need to know what happened in Scene 1&amp;2)</a:t>
            </a:r>
          </a:p>
          <a:p>
            <a:pPr algn="ctr"/>
            <a:endParaRPr lang="en-US" sz="1000" b="1" dirty="0"/>
          </a:p>
          <a:p>
            <a:pPr algn="ctr"/>
            <a:r>
              <a:rPr lang="en-US" sz="1200" b="1" dirty="0"/>
              <a:t>We join the dancers at the start of Scene 3 in the aftermath of a tragedy. We then see the dancers work together to resolve things.</a:t>
            </a:r>
            <a:endParaRPr lang="en-US" dirty="0"/>
          </a:p>
          <a:p>
            <a:pPr algn="ctr"/>
            <a:r>
              <a:rPr lang="en-US" sz="1200" b="1" dirty="0"/>
              <a:t> </a:t>
            </a:r>
            <a:endParaRPr lang="en-US" dirty="0"/>
          </a:p>
        </p:txBody>
      </p:sp>
      <p:sp>
        <p:nvSpPr>
          <p:cNvPr id="35" name="TextBox 34">
            <a:extLst>
              <a:ext uri="{FF2B5EF4-FFF2-40B4-BE49-F238E27FC236}">
                <a16:creationId xmlns:a16="http://schemas.microsoft.com/office/drawing/2014/main" id="{986EC0F3-BF70-C278-DEDE-D1817E554EF1}"/>
              </a:ext>
            </a:extLst>
          </p:cNvPr>
          <p:cNvSpPr txBox="1"/>
          <p:nvPr/>
        </p:nvSpPr>
        <p:spPr>
          <a:xfrm>
            <a:off x="4667693" y="4979032"/>
            <a:ext cx="2538917" cy="169277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rPr>
              <a:t>Lighting </a:t>
            </a:r>
            <a:r>
              <a:rPr lang="en-US" sz="1400" b="1" u="sng" dirty="0"/>
              <a:t> and Interpretations</a:t>
            </a:r>
          </a:p>
          <a:p>
            <a:r>
              <a:rPr lang="en-GB" sz="900" b="1" dirty="0">
                <a:solidFill>
                  <a:srgbClr val="FF0000"/>
                </a:solidFill>
              </a:rPr>
              <a:t>For much of the piece the lighting focuses in on one or two spotlights </a:t>
            </a:r>
            <a:r>
              <a:rPr lang="en-GB" sz="900" b="1" dirty="0"/>
              <a:t>to highlight the dancers</a:t>
            </a:r>
            <a:r>
              <a:rPr lang="en-GB" sz="900" b="1" dirty="0">
                <a:solidFill>
                  <a:srgbClr val="FF0000"/>
                </a:solidFill>
              </a:rPr>
              <a:t>. It is dark, </a:t>
            </a:r>
            <a:r>
              <a:rPr lang="en-GB" sz="900" b="1" dirty="0"/>
              <a:t>reflecting the sinister atmosphere at the start. </a:t>
            </a:r>
            <a:r>
              <a:rPr lang="en-GB" sz="900" b="1" dirty="0">
                <a:solidFill>
                  <a:srgbClr val="FF0000"/>
                </a:solidFill>
              </a:rPr>
              <a:t>The lighting brightens and opens out in the middle, with a blue wash and warm and cool side lighting for the more ‘hopeful travelling trio</a:t>
            </a:r>
            <a:r>
              <a:rPr lang="en-GB" sz="900" dirty="0"/>
              <a:t>’</a:t>
            </a:r>
            <a:r>
              <a:rPr lang="en-GB" sz="900" b="1" dirty="0"/>
              <a:t> as they are more free</a:t>
            </a:r>
            <a:r>
              <a:rPr lang="en-GB" sz="900" dirty="0"/>
              <a:t>. </a:t>
            </a:r>
          </a:p>
          <a:p>
            <a:r>
              <a:rPr lang="en-GB" sz="900" b="1" dirty="0">
                <a:solidFill>
                  <a:srgbClr val="FF0000"/>
                </a:solidFill>
              </a:rPr>
              <a:t>A pool of light, </a:t>
            </a:r>
            <a:r>
              <a:rPr lang="en-GB" sz="900" b="1" dirty="0"/>
              <a:t>similar to the </a:t>
            </a:r>
            <a:r>
              <a:rPr lang="en-GB" sz="900" b="1" dirty="0" err="1"/>
              <a:t>Djurovic</a:t>
            </a:r>
            <a:r>
              <a:rPr lang="en-GB" sz="900" b="1" dirty="0"/>
              <a:t> paintings, surrounds Dave in his solo, </a:t>
            </a:r>
            <a:r>
              <a:rPr lang="en-GB" sz="900" b="1" dirty="0">
                <a:solidFill>
                  <a:srgbClr val="FF0000"/>
                </a:solidFill>
              </a:rPr>
              <a:t>before being focused on the cabinet and stools in the final tableau </a:t>
            </a:r>
            <a:r>
              <a:rPr lang="en-GB" sz="900" b="1" dirty="0"/>
              <a:t>of the family portrait at the end. </a:t>
            </a:r>
            <a:endParaRPr lang="en-US" sz="1400" b="1" dirty="0"/>
          </a:p>
        </p:txBody>
      </p:sp>
      <p:sp>
        <p:nvSpPr>
          <p:cNvPr id="36" name="TextBox 35">
            <a:extLst>
              <a:ext uri="{FF2B5EF4-FFF2-40B4-BE49-F238E27FC236}">
                <a16:creationId xmlns:a16="http://schemas.microsoft.com/office/drawing/2014/main" id="{C8E36BCA-09BB-E2CF-FFC6-A8845AFD8112}"/>
              </a:ext>
            </a:extLst>
          </p:cNvPr>
          <p:cNvSpPr txBox="1"/>
          <p:nvPr/>
        </p:nvSpPr>
        <p:spPr>
          <a:xfrm>
            <a:off x="4053234" y="37778"/>
            <a:ext cx="7912581" cy="153118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1" dirty="0"/>
              <a:t>Artificial Things (2014) by Stopgap Dance Company: </a:t>
            </a:r>
            <a:r>
              <a:rPr lang="en-GB" sz="2000" dirty="0">
                <a:hlinkClick r:id="rId2"/>
              </a:rPr>
              <a:t>Artificial Things Video</a:t>
            </a:r>
            <a:endParaRPr lang="en-GB" sz="2000" dirty="0"/>
          </a:p>
          <a:p>
            <a:pPr algn="just"/>
            <a:endParaRPr lang="en-GB" sz="1050" b="1" dirty="0"/>
          </a:p>
          <a:p>
            <a:pPr algn="just"/>
            <a:r>
              <a:rPr lang="en-US" sz="1050" b="1" dirty="0">
                <a:solidFill>
                  <a:srgbClr val="FF0000"/>
                </a:solidFill>
              </a:rPr>
              <a:t>Stimulus </a:t>
            </a:r>
            <a:r>
              <a:rPr lang="en-US" sz="1050" b="1" dirty="0"/>
              <a:t>=</a:t>
            </a:r>
            <a:r>
              <a:rPr lang="en-US" sz="1050" b="1" dirty="0">
                <a:solidFill>
                  <a:srgbClr val="FF0000"/>
                </a:solidFill>
              </a:rPr>
              <a:t> </a:t>
            </a:r>
            <a:r>
              <a:rPr lang="en-US" sz="1050" dirty="0"/>
              <a:t>Lucy Bennett, the choreographer, was initially inspired by the </a:t>
            </a:r>
            <a:r>
              <a:rPr lang="en-US" sz="1050" b="1" dirty="0"/>
              <a:t>isolated figures and settings of paintings by Goran </a:t>
            </a:r>
            <a:r>
              <a:rPr lang="en-US" sz="1050" b="1" dirty="0" err="1"/>
              <a:t>Djurovic</a:t>
            </a:r>
            <a:r>
              <a:rPr lang="en-US" sz="1050" dirty="0"/>
              <a:t>. You’ll see aspects of his paintings used as the props, costumes and choreography in Artificial Things. She also drew from the idea of a </a:t>
            </a:r>
            <a:r>
              <a:rPr lang="en-US" sz="1050" b="1" dirty="0"/>
              <a:t>snow covered urban landscape</a:t>
            </a:r>
            <a:r>
              <a:rPr lang="en-US" sz="1050" dirty="0"/>
              <a:t> ( a snow globe) and the </a:t>
            </a:r>
            <a:r>
              <a:rPr lang="en-US" sz="1050" b="1" dirty="0"/>
              <a:t>dancer’s personal experiences of being disabled</a:t>
            </a:r>
          </a:p>
          <a:p>
            <a:pPr algn="just"/>
            <a:r>
              <a:rPr lang="en-US" sz="1050" dirty="0"/>
              <a:t> </a:t>
            </a:r>
            <a:r>
              <a:rPr lang="en-US" sz="1050" b="1" dirty="0">
                <a:solidFill>
                  <a:srgbClr val="FF0000"/>
                </a:solidFill>
              </a:rPr>
              <a:t>Choreographic Intention</a:t>
            </a:r>
            <a:r>
              <a:rPr lang="en-US" sz="1050" dirty="0">
                <a:solidFill>
                  <a:srgbClr val="FF0000"/>
                </a:solidFill>
              </a:rPr>
              <a:t> </a:t>
            </a:r>
            <a:r>
              <a:rPr lang="en-US" sz="1050" dirty="0"/>
              <a:t>= </a:t>
            </a:r>
            <a:r>
              <a:rPr lang="en-US" sz="1050" b="1" dirty="0"/>
              <a:t>Coming to terms with life’s limitations</a:t>
            </a:r>
            <a:r>
              <a:rPr lang="en-US" sz="1050" dirty="0"/>
              <a:t>, being the subject of the gaze of others (the dancers shared that they often felt people stare at them and cannot escape other people’s ‘gaze, saying it felt like being trapped in a snow globe, that anyone can pick up and ‘shake their world’ at any time. </a:t>
            </a:r>
            <a:endParaRPr lang="en-US" sz="1050" dirty="0">
              <a:ea typeface="+mn-lt"/>
              <a:cs typeface="+mn-lt"/>
            </a:endParaRPr>
          </a:p>
        </p:txBody>
      </p:sp>
      <p:sp>
        <p:nvSpPr>
          <p:cNvPr id="37" name="TextBox 36">
            <a:extLst>
              <a:ext uri="{FF2B5EF4-FFF2-40B4-BE49-F238E27FC236}">
                <a16:creationId xmlns:a16="http://schemas.microsoft.com/office/drawing/2014/main" id="{F4B4A154-5A74-0C93-962B-12F63F4AF332}"/>
              </a:ext>
            </a:extLst>
          </p:cNvPr>
          <p:cNvSpPr txBox="1"/>
          <p:nvPr/>
        </p:nvSpPr>
        <p:spPr>
          <a:xfrm>
            <a:off x="106626" y="3380844"/>
            <a:ext cx="3157048" cy="196977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ea typeface="+mn-lt"/>
                <a:cs typeface="+mn-lt"/>
              </a:rPr>
              <a:t>Costume Descriptions </a:t>
            </a:r>
            <a:r>
              <a:rPr lang="en-US" sz="1400" b="1" u="sng" dirty="0">
                <a:ea typeface="+mn-lt"/>
                <a:cs typeface="+mn-lt"/>
              </a:rPr>
              <a:t>&amp;</a:t>
            </a:r>
            <a:r>
              <a:rPr lang="en-US" sz="1400" b="1" u="sng" dirty="0">
                <a:solidFill>
                  <a:srgbClr val="FF0000"/>
                </a:solidFill>
                <a:ea typeface="+mn-lt"/>
                <a:cs typeface="+mn-lt"/>
              </a:rPr>
              <a:t> </a:t>
            </a:r>
            <a:r>
              <a:rPr lang="en-US" sz="1400" b="1" u="sng" dirty="0">
                <a:ea typeface="+mn-lt"/>
                <a:cs typeface="+mn-lt"/>
              </a:rPr>
              <a:t>Interpretations</a:t>
            </a:r>
          </a:p>
          <a:p>
            <a:endParaRPr lang="en-GB" sz="900" b="1" dirty="0">
              <a:solidFill>
                <a:srgbClr val="FF0000"/>
              </a:solidFill>
            </a:endParaRPr>
          </a:p>
          <a:p>
            <a:r>
              <a:rPr lang="en-GB" sz="900" b="1" dirty="0">
                <a:solidFill>
                  <a:srgbClr val="FF0000"/>
                </a:solidFill>
              </a:rPr>
              <a:t>The costumes are a wash of blue and green, merging with the backdrop. </a:t>
            </a:r>
            <a:r>
              <a:rPr lang="en-GB" sz="900" b="1" dirty="0"/>
              <a:t>It looks as if paint is running from the garments, which is a reference to being stuck in one of the paintings by </a:t>
            </a:r>
            <a:r>
              <a:rPr lang="en-GB" sz="900" b="1" dirty="0" err="1"/>
              <a:t>Djurovic</a:t>
            </a:r>
            <a:r>
              <a:rPr lang="en-GB" sz="900" b="1" dirty="0"/>
              <a:t>. </a:t>
            </a:r>
            <a:r>
              <a:rPr lang="en-GB" sz="900" b="1" dirty="0">
                <a:solidFill>
                  <a:srgbClr val="FF0000"/>
                </a:solidFill>
              </a:rPr>
              <a:t>Outer garments worn in previous scenes, such as jackets and jumpers, are removed in this scene to depict that time has moved on. Dave’s brow jacket is open at the back to</a:t>
            </a:r>
            <a:r>
              <a:rPr lang="en-GB" sz="900" dirty="0"/>
              <a:t> </a:t>
            </a:r>
            <a:r>
              <a:rPr lang="en-GB" sz="900" b="1" dirty="0"/>
              <a:t>allow him to have freedom of movement. </a:t>
            </a:r>
            <a:r>
              <a:rPr lang="en-GB" sz="900" b="1" dirty="0">
                <a:solidFill>
                  <a:srgbClr val="FF0000"/>
                </a:solidFill>
              </a:rPr>
              <a:t>It matches the stuffed legs placed on the glass cabinet – when he sits atop of them</a:t>
            </a:r>
            <a:r>
              <a:rPr lang="en-GB" sz="900" b="1" dirty="0"/>
              <a:t>, he appears ‘complete’ again – overcoming his limitations. </a:t>
            </a:r>
          </a:p>
          <a:p>
            <a:r>
              <a:rPr lang="en-GB" sz="900" b="1" dirty="0">
                <a:solidFill>
                  <a:srgbClr val="FF0000"/>
                </a:solidFill>
                <a:ea typeface="+mn-lt"/>
                <a:cs typeface="+mn-lt"/>
              </a:rPr>
              <a:t>The costumes are gender-specific. Laura also wears high heels at one point. Murky browns </a:t>
            </a:r>
            <a:r>
              <a:rPr lang="en-GB" sz="900" b="1" dirty="0">
                <a:ea typeface="+mn-lt"/>
                <a:cs typeface="+mn-lt"/>
              </a:rPr>
              <a:t>also refer to Goran </a:t>
            </a:r>
            <a:r>
              <a:rPr lang="en-GB" sz="900" b="1" dirty="0" err="1">
                <a:ea typeface="+mn-lt"/>
                <a:cs typeface="+mn-lt"/>
              </a:rPr>
              <a:t>Djurovic’s</a:t>
            </a:r>
            <a:r>
              <a:rPr lang="en-GB" sz="900" b="1" dirty="0">
                <a:ea typeface="+mn-lt"/>
                <a:cs typeface="+mn-lt"/>
              </a:rPr>
              <a:t> paintings.</a:t>
            </a:r>
          </a:p>
        </p:txBody>
      </p:sp>
      <p:sp>
        <p:nvSpPr>
          <p:cNvPr id="41" name="TextBox 40">
            <a:extLst>
              <a:ext uri="{FF2B5EF4-FFF2-40B4-BE49-F238E27FC236}">
                <a16:creationId xmlns:a16="http://schemas.microsoft.com/office/drawing/2014/main" id="{923EC585-BC80-BF5D-A033-217668FB7F8A}"/>
              </a:ext>
            </a:extLst>
          </p:cNvPr>
          <p:cNvSpPr txBox="1"/>
          <p:nvPr/>
        </p:nvSpPr>
        <p:spPr>
          <a:xfrm>
            <a:off x="98954" y="5321752"/>
            <a:ext cx="4638666" cy="155427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0000"/>
                </a:solidFill>
              </a:rPr>
              <a:t>Aural Setting </a:t>
            </a:r>
            <a:r>
              <a:rPr lang="en-US" sz="1400" b="1" u="sng" dirty="0"/>
              <a:t>&amp; Interpretations</a:t>
            </a:r>
          </a:p>
          <a:p>
            <a:r>
              <a:rPr lang="en-GB" sz="900" b="1" dirty="0">
                <a:solidFill>
                  <a:srgbClr val="FF0000"/>
                </a:solidFill>
              </a:rPr>
              <a:t>Andy Higgs used the whole of the piano -  both inside and out </a:t>
            </a:r>
            <a:r>
              <a:rPr lang="en-GB" sz="900" b="1" dirty="0"/>
              <a:t>showing that even though the piano is broken, it can still produce something beautiful and create a cold, ambient sound. He wanted to create a futuristic atmosphere acknowledging that time had passed and that the old ways had broken down. </a:t>
            </a:r>
            <a:r>
              <a:rPr lang="en-GB" sz="900" b="1" dirty="0">
                <a:solidFill>
                  <a:srgbClr val="FF0000"/>
                </a:solidFill>
              </a:rPr>
              <a:t>He also used the sound of the paper snow and incorporated other sound effects such as a distant rumble, wind and footsteps through snow. </a:t>
            </a:r>
            <a:r>
              <a:rPr lang="en-GB" sz="900" b="1" dirty="0"/>
              <a:t>This supports the inhospitable environment the dancer find themselves in. </a:t>
            </a:r>
            <a:r>
              <a:rPr lang="en-GB" sz="900" b="1" dirty="0">
                <a:solidFill>
                  <a:srgbClr val="FF0000"/>
                </a:solidFill>
              </a:rPr>
              <a:t>The mood and tone lift in the travelling trio </a:t>
            </a:r>
            <a:r>
              <a:rPr lang="en-GB" sz="900" b="1" dirty="0"/>
              <a:t>This shows they are happier and more free. </a:t>
            </a:r>
            <a:r>
              <a:rPr lang="en-GB" sz="900" b="1" dirty="0">
                <a:solidFill>
                  <a:srgbClr val="FF0000"/>
                </a:solidFill>
              </a:rPr>
              <a:t>Elements of the song ‘The Sunshine of Your Smile’ were mixed into the atmosphere often sounding distorted or as if drifting in on the wind</a:t>
            </a:r>
            <a:r>
              <a:rPr lang="en-GB" sz="900" dirty="0"/>
              <a:t>. </a:t>
            </a:r>
            <a:r>
              <a:rPr lang="en-GB" sz="900" b="1" dirty="0">
                <a:solidFill>
                  <a:srgbClr val="FF0000"/>
                </a:solidFill>
              </a:rPr>
              <a:t>The final section uses the full version of the song</a:t>
            </a:r>
            <a:r>
              <a:rPr lang="en-GB" sz="900" dirty="0"/>
              <a:t>,</a:t>
            </a:r>
            <a:r>
              <a:rPr lang="en-GB" sz="900" b="1" dirty="0"/>
              <a:t> and is more uplifting, as Dave remembers his father</a:t>
            </a:r>
            <a:r>
              <a:rPr lang="en-GB" sz="900" dirty="0"/>
              <a:t>.</a:t>
            </a:r>
            <a:endParaRPr lang="en-US" sz="900" b="1" dirty="0"/>
          </a:p>
        </p:txBody>
      </p:sp>
      <p:sp>
        <p:nvSpPr>
          <p:cNvPr id="43" name="TextBox 42">
            <a:extLst>
              <a:ext uri="{FF2B5EF4-FFF2-40B4-BE49-F238E27FC236}">
                <a16:creationId xmlns:a16="http://schemas.microsoft.com/office/drawing/2014/main" id="{49D6964E-BFEE-B077-1CB0-25470ED77CE4}"/>
              </a:ext>
            </a:extLst>
          </p:cNvPr>
          <p:cNvSpPr txBox="1"/>
          <p:nvPr/>
        </p:nvSpPr>
        <p:spPr>
          <a:xfrm>
            <a:off x="9326614" y="3380844"/>
            <a:ext cx="2835318" cy="238526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u="sng" dirty="0">
                <a:solidFill>
                  <a:srgbClr val="FF0000"/>
                </a:solidFill>
              </a:rPr>
              <a:t>Staging, Set, Props </a:t>
            </a:r>
            <a:r>
              <a:rPr lang="en-US" sz="1400" b="1" u="sng" dirty="0"/>
              <a:t>&amp; Interpretations</a:t>
            </a:r>
          </a:p>
          <a:p>
            <a:r>
              <a:rPr lang="en-GB" sz="900" b="1" dirty="0">
                <a:solidFill>
                  <a:srgbClr val="FF0000"/>
                </a:solidFill>
              </a:rPr>
              <a:t>The set is influenced by </a:t>
            </a:r>
            <a:r>
              <a:rPr lang="en-GB" sz="900" b="1" dirty="0"/>
              <a:t>several paintings by Goran </a:t>
            </a:r>
            <a:r>
              <a:rPr lang="en-GB" sz="900" b="1" dirty="0" err="1"/>
              <a:t>Djurovic</a:t>
            </a:r>
            <a:r>
              <a:rPr lang="en-GB" sz="900" b="1" dirty="0"/>
              <a:t>. Look out for similarities between features of the set and the pictures on the left. </a:t>
            </a:r>
          </a:p>
          <a:p>
            <a:r>
              <a:rPr lang="en-GB" sz="900" b="1" dirty="0">
                <a:solidFill>
                  <a:srgbClr val="FF0000"/>
                </a:solidFill>
              </a:rPr>
              <a:t>It consists of a painted heavy backdrop of pastel coloured paint which </a:t>
            </a:r>
            <a:r>
              <a:rPr lang="en-GB" sz="900" b="1" dirty="0"/>
              <a:t>looks as if it is running down the canvas</a:t>
            </a:r>
            <a:r>
              <a:rPr lang="en-GB" sz="900" dirty="0"/>
              <a:t>.</a:t>
            </a:r>
            <a:r>
              <a:rPr lang="en-GB" sz="900" b="1" dirty="0">
                <a:solidFill>
                  <a:srgbClr val="FF0000"/>
                </a:solidFill>
              </a:rPr>
              <a:t> The snow filled glass cabinet is on its side with a snowdrift inside the cabinet </a:t>
            </a:r>
            <a:r>
              <a:rPr lang="en-GB" sz="900" dirty="0"/>
              <a:t>– </a:t>
            </a:r>
            <a:r>
              <a:rPr lang="en-GB" sz="900" b="1" dirty="0"/>
              <a:t>conveying the snow globe</a:t>
            </a:r>
            <a:r>
              <a:rPr lang="en-GB" sz="900" dirty="0"/>
              <a:t>.</a:t>
            </a:r>
            <a:r>
              <a:rPr lang="en-GB" sz="900" b="1" dirty="0">
                <a:solidFill>
                  <a:srgbClr val="FF0000"/>
                </a:solidFill>
              </a:rPr>
              <a:t> Paper snow is scattered on the ground in a diagonal from the cabinet. In front of the cabinet there are two stools and a headless suit on mannequin legs perched on a third stool. The dance floor is a light grey and around the edge is a wooden frame reflecting the colour </a:t>
            </a:r>
            <a:r>
              <a:rPr lang="en-GB" sz="900" dirty="0"/>
              <a:t>– </a:t>
            </a:r>
            <a:r>
              <a:rPr lang="en-GB" sz="900" b="1" dirty="0"/>
              <a:t>trapping the dancers as if in a ‘snow globe’, or one of </a:t>
            </a:r>
            <a:r>
              <a:rPr lang="en-GB" sz="900" b="1" dirty="0" err="1"/>
              <a:t>Djurovic’s</a:t>
            </a:r>
            <a:r>
              <a:rPr lang="en-GB" sz="900" b="1" dirty="0"/>
              <a:t> paintings</a:t>
            </a:r>
            <a:r>
              <a:rPr lang="en-GB" sz="900" b="1" dirty="0">
                <a:solidFill>
                  <a:srgbClr val="FF0000"/>
                </a:solidFill>
              </a:rPr>
              <a:t>.</a:t>
            </a:r>
            <a:r>
              <a:rPr lang="en-GB" sz="900" dirty="0"/>
              <a:t> </a:t>
            </a:r>
            <a:r>
              <a:rPr lang="en-GB" sz="900" b="1" dirty="0">
                <a:solidFill>
                  <a:srgbClr val="FF0000"/>
                </a:solidFill>
              </a:rPr>
              <a:t>This also shows the audience they are looking </a:t>
            </a:r>
            <a:r>
              <a:rPr lang="en-GB" sz="900" b="1" dirty="0"/>
              <a:t>into the snow globe of artificial things.</a:t>
            </a:r>
            <a:endParaRPr lang="en-US" sz="900" b="1" dirty="0"/>
          </a:p>
        </p:txBody>
      </p:sp>
      <p:sp>
        <p:nvSpPr>
          <p:cNvPr id="48" name="TextBox 47">
            <a:extLst>
              <a:ext uri="{FF2B5EF4-FFF2-40B4-BE49-F238E27FC236}">
                <a16:creationId xmlns:a16="http://schemas.microsoft.com/office/drawing/2014/main" id="{B64ECFB2-746C-B396-3567-DDBDA67DD30D}"/>
              </a:ext>
            </a:extLst>
          </p:cNvPr>
          <p:cNvSpPr txBox="1"/>
          <p:nvPr/>
        </p:nvSpPr>
        <p:spPr>
          <a:xfrm>
            <a:off x="9290304" y="5812077"/>
            <a:ext cx="2835318" cy="7848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dirty="0"/>
              <a:t>Performance Environment: </a:t>
            </a:r>
          </a:p>
          <a:p>
            <a:r>
              <a:rPr lang="en-US" sz="1200" b="1" dirty="0"/>
              <a:t>Proscenium Arch Stage</a:t>
            </a:r>
          </a:p>
          <a:p>
            <a:endParaRPr lang="en-US" sz="1200" b="1" dirty="0"/>
          </a:p>
          <a:p>
            <a:endParaRPr lang="en-US" sz="900" b="1" dirty="0"/>
          </a:p>
        </p:txBody>
      </p:sp>
      <p:sp>
        <p:nvSpPr>
          <p:cNvPr id="45" name="Rectangle: Rounded Corners 44">
            <a:extLst>
              <a:ext uri="{FF2B5EF4-FFF2-40B4-BE49-F238E27FC236}">
                <a16:creationId xmlns:a16="http://schemas.microsoft.com/office/drawing/2014/main" id="{48CEAB69-191D-FD1E-6E5E-73AE762297C9}"/>
              </a:ext>
            </a:extLst>
          </p:cNvPr>
          <p:cNvSpPr/>
          <p:nvPr/>
        </p:nvSpPr>
        <p:spPr>
          <a:xfrm>
            <a:off x="57593" y="71642"/>
            <a:ext cx="3933769" cy="10967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rgbClr val="FF0000"/>
                </a:solidFill>
              </a:rPr>
              <a:t>Dance Style: </a:t>
            </a:r>
          </a:p>
          <a:p>
            <a:pPr algn="ctr"/>
            <a:r>
              <a:rPr lang="en-US" sz="1600" b="1" dirty="0">
                <a:solidFill>
                  <a:schemeClr val="bg1"/>
                </a:solidFill>
              </a:rPr>
              <a:t>Inclusive Contemporary Dance</a:t>
            </a:r>
          </a:p>
          <a:p>
            <a:pPr algn="ctr"/>
            <a:endParaRPr lang="en-US" sz="800" b="1" dirty="0">
              <a:solidFill>
                <a:schemeClr val="bg1"/>
              </a:solidFill>
            </a:endParaRPr>
          </a:p>
          <a:p>
            <a:pPr algn="ctr"/>
            <a:r>
              <a:rPr lang="en-US" sz="1200" b="1" i="1" dirty="0"/>
              <a:t>Stopgap Dance Company include dancers who are both able-bodied and disabled.</a:t>
            </a:r>
          </a:p>
        </p:txBody>
      </p:sp>
      <p:pic>
        <p:nvPicPr>
          <p:cNvPr id="1042" name="Picture 18" descr="Clipart Of A Light Bul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007663" y="529004"/>
            <a:ext cx="128642" cy="234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xmouth Pavilion in The Esplanade, Exmouth, EX8 2AZ"/>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19" b="30799"/>
          <a:stretch/>
        </p:blipFill>
        <p:spPr bwMode="auto">
          <a:xfrm>
            <a:off x="11021714" y="5844275"/>
            <a:ext cx="1103908" cy="6940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inking emoji illustration, Emojipedia Sticker Emoticon, Thinking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7148" y="1036057"/>
            <a:ext cx="213157" cy="21315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5B7F4B9-2458-7377-668F-B9F1471FBDD6}"/>
              </a:ext>
            </a:extLst>
          </p:cNvPr>
          <p:cNvSpPr txBox="1"/>
          <p:nvPr/>
        </p:nvSpPr>
        <p:spPr>
          <a:xfrm>
            <a:off x="6434757" y="2563063"/>
            <a:ext cx="182608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u="sng" dirty="0"/>
              <a:t>5. The Sunshine of your Smile: David’s Solo:</a:t>
            </a:r>
            <a:r>
              <a:rPr lang="en-US" sz="800" dirty="0"/>
              <a:t> D</a:t>
            </a:r>
            <a:r>
              <a:rPr lang="en-GB" sz="800" dirty="0"/>
              <a:t>avid leaves the group as the music </a:t>
            </a:r>
            <a:r>
              <a:rPr lang="en-GB" sz="800" b="1" dirty="0"/>
              <a:t>‘The Sunshine of Your Smile’ </a:t>
            </a:r>
            <a:r>
              <a:rPr lang="en-GB" sz="800" dirty="0"/>
              <a:t>begins and </a:t>
            </a:r>
            <a:r>
              <a:rPr lang="en-GB" sz="800" b="1" dirty="0"/>
              <a:t>finds a lonely spotlight</a:t>
            </a:r>
            <a:r>
              <a:rPr lang="en-GB" sz="800" dirty="0"/>
              <a:t>. He dances </a:t>
            </a:r>
            <a:r>
              <a:rPr lang="en-GB" sz="800" b="1" dirty="0"/>
              <a:t>a simple solo focusing on facial expression and physical storytelling </a:t>
            </a:r>
            <a:r>
              <a:rPr lang="en-GB" sz="800" dirty="0"/>
              <a:t>to the song </a:t>
            </a:r>
            <a:r>
              <a:rPr lang="en-GB" sz="800" b="1" dirty="0"/>
              <a:t>that his father used to sing when he was young</a:t>
            </a:r>
            <a:r>
              <a:rPr lang="en-GB" sz="800" dirty="0"/>
              <a:t> . </a:t>
            </a:r>
            <a:r>
              <a:rPr lang="en-GB" sz="800" b="1" dirty="0">
                <a:solidFill>
                  <a:srgbClr val="FF0000"/>
                </a:solidFill>
              </a:rPr>
              <a:t>His father helped him overcome his limitations. </a:t>
            </a:r>
            <a:r>
              <a:rPr lang="en-GB" sz="800" dirty="0"/>
              <a:t>This solo is a </a:t>
            </a:r>
            <a:r>
              <a:rPr lang="en-GB" sz="800" b="1" dirty="0"/>
              <a:t>tribute to his father. </a:t>
            </a:r>
            <a:r>
              <a:rPr lang="en-GB" sz="800" b="1" dirty="0">
                <a:solidFill>
                  <a:srgbClr val="FF0000"/>
                </a:solidFill>
              </a:rPr>
              <a:t>He manipulates the snow-covered stage, enhancing the image of being trapped in a snow globe.</a:t>
            </a:r>
          </a:p>
          <a:p>
            <a:r>
              <a:rPr lang="en-GB" sz="800" dirty="0"/>
              <a:t>Hand shaking gestures, ‘wing-like’ arm gestures and laying playing cards feature throughout. </a:t>
            </a:r>
            <a:endParaRPr lang="en-US" sz="800" dirty="0"/>
          </a:p>
          <a:p>
            <a:r>
              <a:rPr lang="en-GB" sz="800" dirty="0"/>
              <a:t>David returns to the group and is frozen in time with the other characters as the scene comes to a close.</a:t>
            </a:r>
            <a:r>
              <a:rPr lang="en-GB" sz="800" b="1" dirty="0">
                <a:solidFill>
                  <a:srgbClr val="FF0000"/>
                </a:solidFill>
              </a:rPr>
              <a:t> </a:t>
            </a:r>
            <a:endParaRPr lang="en-US" sz="800" b="1" dirty="0">
              <a:solidFill>
                <a:srgbClr val="FF0000"/>
              </a:solidFill>
            </a:endParaRPr>
          </a:p>
        </p:txBody>
      </p:sp>
      <p:pic>
        <p:nvPicPr>
          <p:cNvPr id="30" name="Picture 29" descr="Image result for Unknown Secrets Goran Djurovic"/>
          <p:cNvPicPr/>
          <p:nvPr/>
        </p:nvPicPr>
        <p:blipFill>
          <a:blip r:embed="rId6"/>
          <a:srcRect/>
          <a:stretch>
            <a:fillRect/>
          </a:stretch>
        </p:blipFill>
        <p:spPr bwMode="auto">
          <a:xfrm>
            <a:off x="8207081" y="3910666"/>
            <a:ext cx="1075104" cy="754811"/>
          </a:xfrm>
          <a:prstGeom prst="rect">
            <a:avLst/>
          </a:prstGeom>
          <a:noFill/>
          <a:ln w="9525">
            <a:noFill/>
            <a:miter lim="800000"/>
            <a:headEnd/>
            <a:tailEnd/>
          </a:ln>
        </p:spPr>
      </p:pic>
      <p:pic>
        <p:nvPicPr>
          <p:cNvPr id="33" name="Picture 32" descr="Image result for Unknown Secrets Goran Djurovic"/>
          <p:cNvPicPr/>
          <p:nvPr/>
        </p:nvPicPr>
        <p:blipFill rotWithShape="1">
          <a:blip r:embed="rId7"/>
          <a:srcRect l="18136" t="19362" r="19878" b="43457"/>
          <a:stretch/>
        </p:blipFill>
        <p:spPr bwMode="auto">
          <a:xfrm>
            <a:off x="8207081" y="3018859"/>
            <a:ext cx="1075104" cy="861129"/>
          </a:xfrm>
          <a:prstGeom prst="rect">
            <a:avLst/>
          </a:prstGeom>
          <a:noFill/>
          <a:ln w="9525">
            <a:noFill/>
            <a:miter lim="800000"/>
            <a:headEnd/>
            <a:tailEnd/>
          </a:ln>
        </p:spPr>
      </p:pic>
      <p:pic>
        <p:nvPicPr>
          <p:cNvPr id="39" name="Picture 38" descr="Image result for Unknown Secrets Goran Djurovic"/>
          <p:cNvPicPr/>
          <p:nvPr/>
        </p:nvPicPr>
        <p:blipFill>
          <a:blip r:embed="rId8"/>
          <a:srcRect/>
          <a:stretch>
            <a:fillRect/>
          </a:stretch>
        </p:blipFill>
        <p:spPr bwMode="auto">
          <a:xfrm>
            <a:off x="4574196" y="3956173"/>
            <a:ext cx="710288" cy="721190"/>
          </a:xfrm>
          <a:prstGeom prst="rect">
            <a:avLst/>
          </a:prstGeom>
          <a:noFill/>
          <a:ln w="9525">
            <a:noFill/>
            <a:miter lim="800000"/>
            <a:headEnd/>
            <a:tailEnd/>
          </a:ln>
        </p:spPr>
      </p:pic>
      <p:pic>
        <p:nvPicPr>
          <p:cNvPr id="40" name="Picture 39" descr="Image result for Unknown Secrets Goran Djurovic"/>
          <p:cNvPicPr/>
          <p:nvPr/>
        </p:nvPicPr>
        <p:blipFill>
          <a:blip r:embed="rId9"/>
          <a:srcRect/>
          <a:stretch>
            <a:fillRect/>
          </a:stretch>
        </p:blipFill>
        <p:spPr bwMode="auto">
          <a:xfrm>
            <a:off x="5396300" y="3640265"/>
            <a:ext cx="1000407" cy="1065287"/>
          </a:xfrm>
          <a:prstGeom prst="rect">
            <a:avLst/>
          </a:prstGeom>
          <a:noFill/>
          <a:ln w="9525">
            <a:noFill/>
            <a:miter lim="800000"/>
            <a:headEnd/>
            <a:tailEnd/>
          </a:ln>
        </p:spPr>
      </p:pic>
      <p:pic>
        <p:nvPicPr>
          <p:cNvPr id="4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48709" y="1577296"/>
            <a:ext cx="1489808" cy="96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Stopgap's 'Artificial Things' to be included on GCSE Dance syllabus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3634" y="1584007"/>
            <a:ext cx="1485253" cy="987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our strategic funds, 2018-22 | Arts Council Englan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64868" y="1584008"/>
            <a:ext cx="1478553" cy="9832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ability, Process and Integration - Exeunt Magaz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1909" y="1577694"/>
            <a:ext cx="1488312" cy="9912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tificial Things | Dance Film – Stopgap"/>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11230"/>
          <a:stretch/>
        </p:blipFill>
        <p:spPr bwMode="auto">
          <a:xfrm>
            <a:off x="1765348" y="1580981"/>
            <a:ext cx="1638911" cy="984665"/>
          </a:xfrm>
          <a:prstGeom prst="rect">
            <a:avLst/>
          </a:prstGeom>
          <a:noFill/>
          <a:extLst>
            <a:ext uri="{909E8E84-426E-40DD-AFC4-6F175D3DCCD1}">
              <a14:hiddenFill xmlns:a14="http://schemas.microsoft.com/office/drawing/2010/main">
                <a:solidFill>
                  <a:srgbClr val="FFFFFF"/>
                </a:solidFill>
              </a14:hiddenFill>
            </a:ext>
          </a:extLst>
        </p:spPr>
      </p:pic>
      <p:sp>
        <p:nvSpPr>
          <p:cNvPr id="22" name="Arrow: Right 21">
            <a:extLst>
              <a:ext uri="{FF2B5EF4-FFF2-40B4-BE49-F238E27FC236}">
                <a16:creationId xmlns:a16="http://schemas.microsoft.com/office/drawing/2014/main" id="{9BE1070A-ED9B-A272-0FB3-83B59F8D870B}"/>
              </a:ext>
            </a:extLst>
          </p:cNvPr>
          <p:cNvSpPr/>
          <p:nvPr/>
        </p:nvSpPr>
        <p:spPr>
          <a:xfrm>
            <a:off x="1509422" y="1650708"/>
            <a:ext cx="477031" cy="12303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21">
            <a:extLst>
              <a:ext uri="{FF2B5EF4-FFF2-40B4-BE49-F238E27FC236}">
                <a16:creationId xmlns:a16="http://schemas.microsoft.com/office/drawing/2014/main" id="{9BE1070A-ED9B-A272-0FB3-83B59F8D870B}"/>
              </a:ext>
            </a:extLst>
          </p:cNvPr>
          <p:cNvSpPr/>
          <p:nvPr/>
        </p:nvSpPr>
        <p:spPr>
          <a:xfrm>
            <a:off x="3174120" y="1647443"/>
            <a:ext cx="477031" cy="12303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21">
            <a:extLst>
              <a:ext uri="{FF2B5EF4-FFF2-40B4-BE49-F238E27FC236}">
                <a16:creationId xmlns:a16="http://schemas.microsoft.com/office/drawing/2014/main" id="{9BE1070A-ED9B-A272-0FB3-83B59F8D870B}"/>
              </a:ext>
            </a:extLst>
          </p:cNvPr>
          <p:cNvSpPr/>
          <p:nvPr/>
        </p:nvSpPr>
        <p:spPr>
          <a:xfrm>
            <a:off x="4745292" y="1634889"/>
            <a:ext cx="477031" cy="12303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21">
            <a:extLst>
              <a:ext uri="{FF2B5EF4-FFF2-40B4-BE49-F238E27FC236}">
                <a16:creationId xmlns:a16="http://schemas.microsoft.com/office/drawing/2014/main" id="{9BE1070A-ED9B-A272-0FB3-83B59F8D870B}"/>
              </a:ext>
            </a:extLst>
          </p:cNvPr>
          <p:cNvSpPr/>
          <p:nvPr/>
        </p:nvSpPr>
        <p:spPr>
          <a:xfrm>
            <a:off x="6342942" y="1647524"/>
            <a:ext cx="477031" cy="12303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4B4A154-5A74-0C93-962B-12F63F4AF332}"/>
              </a:ext>
            </a:extLst>
          </p:cNvPr>
          <p:cNvSpPr txBox="1"/>
          <p:nvPr/>
        </p:nvSpPr>
        <p:spPr>
          <a:xfrm>
            <a:off x="253634" y="1229688"/>
            <a:ext cx="3157048"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ea typeface="+mn-lt"/>
                <a:cs typeface="+mn-lt"/>
              </a:rPr>
              <a:t>Sections &amp;</a:t>
            </a:r>
            <a:r>
              <a:rPr lang="en-US" sz="1400" b="1" u="sng" dirty="0">
                <a:solidFill>
                  <a:srgbClr val="FF0000"/>
                </a:solidFill>
                <a:ea typeface="+mn-lt"/>
                <a:cs typeface="+mn-lt"/>
              </a:rPr>
              <a:t> Interpretations</a:t>
            </a:r>
            <a:endParaRPr lang="en-US" sz="1400" b="1" u="sng" dirty="0">
              <a:ea typeface="+mn-lt"/>
              <a:cs typeface="+mn-lt"/>
            </a:endParaRPr>
          </a:p>
        </p:txBody>
      </p:sp>
      <p:sp>
        <p:nvSpPr>
          <p:cNvPr id="19" name="Arrow: Right 18">
            <a:extLst>
              <a:ext uri="{FF2B5EF4-FFF2-40B4-BE49-F238E27FC236}">
                <a16:creationId xmlns:a16="http://schemas.microsoft.com/office/drawing/2014/main" id="{099307FD-09F5-AF3D-95DD-F7E69E2321F3}"/>
              </a:ext>
            </a:extLst>
          </p:cNvPr>
          <p:cNvSpPr/>
          <p:nvPr/>
        </p:nvSpPr>
        <p:spPr>
          <a:xfrm rot="21051866">
            <a:off x="4555328" y="4513891"/>
            <a:ext cx="300211" cy="168899"/>
          </a:xfrm>
          <a:prstGeom prst="rightArrow">
            <a:avLst>
              <a:gd name="adj1" fmla="val 31181"/>
              <a:gd name="adj2" fmla="val 50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169031" y="3002632"/>
            <a:ext cx="1057634" cy="369332"/>
          </a:xfrm>
          <a:prstGeom prst="rect">
            <a:avLst/>
          </a:prstGeom>
          <a:noFill/>
        </p:spPr>
        <p:txBody>
          <a:bodyPr wrap="square" rtlCol="0">
            <a:spAutoFit/>
          </a:bodyPr>
          <a:lstStyle/>
          <a:p>
            <a:r>
              <a:rPr lang="en-GB" sz="900" b="1" dirty="0">
                <a:solidFill>
                  <a:schemeClr val="bg1"/>
                </a:solidFill>
              </a:rPr>
              <a:t>Goran </a:t>
            </a:r>
            <a:r>
              <a:rPr lang="en-GB" sz="900" b="1" dirty="0" err="1">
                <a:solidFill>
                  <a:schemeClr val="bg1"/>
                </a:solidFill>
              </a:rPr>
              <a:t>Djurovic</a:t>
            </a:r>
            <a:r>
              <a:rPr lang="en-GB" sz="900" b="1" dirty="0">
                <a:solidFill>
                  <a:schemeClr val="bg1"/>
                </a:solidFill>
              </a:rPr>
              <a:t> Paintings</a:t>
            </a:r>
          </a:p>
        </p:txBody>
      </p:sp>
      <p:pic>
        <p:nvPicPr>
          <p:cNvPr id="50" name="Picture 22" descr="Musical clip art music notes free rf music notes clipart image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40444" y="5334156"/>
            <a:ext cx="267951" cy="2929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137306" y="4979032"/>
            <a:ext cx="2028602" cy="176971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Choreographic</a:t>
            </a:r>
          </a:p>
          <a:p>
            <a:r>
              <a:rPr lang="en-GB" sz="1400" b="1" dirty="0"/>
              <a:t>Approach</a:t>
            </a:r>
          </a:p>
          <a:p>
            <a:r>
              <a:rPr lang="en-GB" sz="900" dirty="0"/>
              <a:t>Choreographer Lucy Bennett uses a </a:t>
            </a:r>
            <a:r>
              <a:rPr lang="en-GB" sz="900" b="1" dirty="0"/>
              <a:t>collaborative approach </a:t>
            </a:r>
            <a:r>
              <a:rPr lang="en-GB" sz="900" dirty="0"/>
              <a:t>with the dancers who are </a:t>
            </a:r>
            <a:r>
              <a:rPr lang="en-GB" sz="900" b="1" dirty="0"/>
              <a:t>encouraged to actively contribute to the process </a:t>
            </a:r>
            <a:r>
              <a:rPr lang="en-GB" sz="900" dirty="0"/>
              <a:t>through choreographic tasks. Much of the material from scene three has been </a:t>
            </a:r>
            <a:r>
              <a:rPr lang="en-GB" sz="900" b="1" dirty="0"/>
              <a:t>driven by Laura Jones’ movement in her wheelchair and has been translated by the standing dancers</a:t>
            </a:r>
            <a:r>
              <a:rPr lang="en-GB" sz="900" dirty="0"/>
              <a:t> David and Amy.</a:t>
            </a:r>
            <a:endParaRPr lang="en-GB" sz="900" b="1" dirty="0"/>
          </a:p>
        </p:txBody>
      </p:sp>
      <p:pic>
        <p:nvPicPr>
          <p:cNvPr id="38" name="Picture 37" descr="Image result for Unknown Secrets Goran Djurovic"/>
          <p:cNvPicPr/>
          <p:nvPr/>
        </p:nvPicPr>
        <p:blipFill>
          <a:blip r:embed="rId16"/>
          <a:srcRect/>
          <a:stretch>
            <a:fillRect/>
          </a:stretch>
        </p:blipFill>
        <p:spPr bwMode="auto">
          <a:xfrm>
            <a:off x="8394192" y="4696155"/>
            <a:ext cx="887993" cy="698375"/>
          </a:xfrm>
          <a:prstGeom prst="rect">
            <a:avLst/>
          </a:prstGeom>
          <a:noFill/>
          <a:ln w="9525">
            <a:noFill/>
            <a:miter lim="800000"/>
            <a:headEnd/>
            <a:tailEnd/>
          </a:ln>
        </p:spPr>
      </p:pic>
      <p:pic>
        <p:nvPicPr>
          <p:cNvPr id="51" name="Picture 50"/>
          <p:cNvPicPr>
            <a:picLocks noChangeAspect="1"/>
          </p:cNvPicPr>
          <p:nvPr/>
        </p:nvPicPr>
        <p:blipFill>
          <a:blip r:embed="rId17"/>
          <a:stretch>
            <a:fillRect/>
          </a:stretch>
        </p:blipFill>
        <p:spPr>
          <a:xfrm>
            <a:off x="3263478" y="4935251"/>
            <a:ext cx="913803" cy="613069"/>
          </a:xfrm>
          <a:prstGeom prst="rect">
            <a:avLst/>
          </a:prstGeom>
        </p:spPr>
      </p:pic>
    </p:spTree>
    <p:extLst>
      <p:ext uri="{BB962C8B-B14F-4D97-AF65-F5344CB8AC3E}">
        <p14:creationId xmlns:p14="http://schemas.microsoft.com/office/powerpoint/2010/main" val="2868734847"/>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6E7A03B25E544790FB8C60FAAA0269" ma:contentTypeVersion="18" ma:contentTypeDescription="Create a new document." ma:contentTypeScope="" ma:versionID="f8f8b1467f4a1cbfaa464ceaa0115ef2">
  <xsd:schema xmlns:xsd="http://www.w3.org/2001/XMLSchema" xmlns:xs="http://www.w3.org/2001/XMLSchema" xmlns:p="http://schemas.microsoft.com/office/2006/metadata/properties" xmlns:ns3="f1b2735b-e84e-4a3f-920b-e3d260dfb1d7" xmlns:ns4="25abd777-4a20-4db8-a9b2-29579b994743" targetNamespace="http://schemas.microsoft.com/office/2006/metadata/properties" ma:root="true" ma:fieldsID="0f08970a341bef4d7c9e9436fb6b8d0f" ns3:_="" ns4:_="">
    <xsd:import namespace="f1b2735b-e84e-4a3f-920b-e3d260dfb1d7"/>
    <xsd:import namespace="25abd777-4a20-4db8-a9b2-29579b99474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LengthInSeconds" minOccurs="0"/>
                <xsd:element ref="ns4:_activity" minOccurs="0"/>
                <xsd:element ref="ns4:MediaServiceLocation"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b2735b-e84e-4a3f-920b-e3d260dfb1d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abd777-4a20-4db8-a9b2-29579b99474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5abd777-4a20-4db8-a9b2-29579b994743" xsi:nil="true"/>
  </documentManagement>
</p:properties>
</file>

<file path=customXml/itemProps1.xml><?xml version="1.0" encoding="utf-8"?>
<ds:datastoreItem xmlns:ds="http://schemas.openxmlformats.org/officeDocument/2006/customXml" ds:itemID="{237C12AA-FE1B-42AA-A874-58C94B31D1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b2735b-e84e-4a3f-920b-e3d260dfb1d7"/>
    <ds:schemaRef ds:uri="25abd777-4a20-4db8-a9b2-29579b9947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96E222-A6A8-4FF2-AC68-4825DFBFED1F}">
  <ds:schemaRefs>
    <ds:schemaRef ds:uri="http://schemas.microsoft.com/sharepoint/v3/contenttype/forms"/>
  </ds:schemaRefs>
</ds:datastoreItem>
</file>

<file path=customXml/itemProps3.xml><?xml version="1.0" encoding="utf-8"?>
<ds:datastoreItem xmlns:ds="http://schemas.openxmlformats.org/officeDocument/2006/customXml" ds:itemID="{114487D1-5AAE-455A-A7AC-E23CACF3F222}">
  <ds:schemaRefs>
    <ds:schemaRef ds:uri="http://schemas.microsoft.com/office/2006/metadata/properties"/>
    <ds:schemaRef ds:uri="http://purl.org/dc/terms/"/>
    <ds:schemaRef ds:uri="f1b2735b-e84e-4a3f-920b-e3d260dfb1d7"/>
    <ds:schemaRef ds:uri="25abd777-4a20-4db8-a9b2-29579b994743"/>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758</TotalTime>
  <Words>4096</Words>
  <Application>Microsoft Office PowerPoint</Application>
  <PresentationFormat>Widescreen</PresentationFormat>
  <Paragraphs>330</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Metropolitan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Phillips</dc:creator>
  <cp:lastModifiedBy>Amy.Phillips</cp:lastModifiedBy>
  <cp:revision>719</cp:revision>
  <dcterms:created xsi:type="dcterms:W3CDTF">2024-04-29T19:37:17Z</dcterms:created>
  <dcterms:modified xsi:type="dcterms:W3CDTF">2024-09-19T13:07:02Z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0x010100C46E7A03B25E544790FB8C60FAAA0269</vt:lpwstr>
  </property>
</Properties>
</file>